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9" r:id="rId4"/>
    <p:sldId id="258" r:id="rId5"/>
    <p:sldId id="261" r:id="rId6"/>
    <p:sldId id="269" r:id="rId7"/>
    <p:sldId id="270" r:id="rId8"/>
    <p:sldId id="260" r:id="rId9"/>
    <p:sldId id="262" r:id="rId10"/>
    <p:sldId id="271" r:id="rId11"/>
    <p:sldId id="272" r:id="rId12"/>
    <p:sldId id="273" r:id="rId13"/>
    <p:sldId id="274" r:id="rId14"/>
    <p:sldId id="275" r:id="rId15"/>
    <p:sldId id="276" r:id="rId16"/>
    <p:sldId id="263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09363127834151"/>
          <c:y val="0.18792329661362714"/>
          <c:w val="0.51429201896236576"/>
          <c:h val="0.67386732717161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Units</c:v>
                </c:pt>
              </c:strCache>
            </c:strRef>
          </c:tx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E3-4FF1-8653-C28D5703172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5E3-4FF1-8653-C28D5703172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5E3-4FF1-8653-C28D5703172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5E3-4FF1-8653-C28D5703172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955DACC-3CFB-4FDD-BB53-19ED431A337D}" type="VALUE">
                      <a:rPr lang="en-US"/>
                      <a:pPr/>
                      <a:t>[VALUE]</a:t>
                    </a:fld>
                    <a:r>
                      <a:rPr lang="en-US" baseline="0"/>
                      <a:t> GE Units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E3-4FF1-8653-C28D5703172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F68783A-8C65-4712-B619-81EB6F240CAC}" type="VALUE">
                      <a:rPr lang="en-US"/>
                      <a:pPr/>
                      <a:t>[VALUE]</a:t>
                    </a:fld>
                    <a:r>
                      <a:rPr lang="en-US" baseline="0"/>
                      <a:t> POLS LD Units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E3-4FF1-8653-C28D5703172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60B8EC7-44F3-4829-93AD-392BEBB0F5BC}" type="VALUE">
                      <a:rPr lang="en-US"/>
                      <a:pPr/>
                      <a:t>[VALUE]</a:t>
                    </a:fld>
                    <a:r>
                      <a:rPr lang="en-US" baseline="0"/>
                      <a:t> non-major UD units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5E3-4FF1-8653-C28D5703172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67BAA98-8E30-4CFE-9857-91F338AA332A}" type="VALUE">
                      <a:rPr lang="en-US"/>
                      <a:pPr/>
                      <a:t>[VALUE]</a:t>
                    </a:fld>
                    <a:r>
                      <a:rPr lang="en-US" baseline="0"/>
                      <a:t> POLS UD Units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5E3-4FF1-8653-C28D57031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LD GE</c:v>
                </c:pt>
                <c:pt idx="1">
                  <c:v>POLS LD</c:v>
                </c:pt>
                <c:pt idx="2">
                  <c:v>UD Elective</c:v>
                </c:pt>
                <c:pt idx="3">
                  <c:v>POLS UD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105</c:v>
                </c:pt>
                <c:pt idx="1">
                  <c:v>21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E3-4FF1-8653-C28D570317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7608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5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72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2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3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72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9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7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7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11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6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9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AE1F8B-BA09-4A66-A7DB-635637A4520E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6D1E75-19CB-47A5-BC6B-E565F673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3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olSci.UCSB" TargetMode="External"/><Relationship Id="rId7" Type="http://schemas.openxmlformats.org/officeDocument/2006/relationships/image" Target="../media/image17.jpg"/><Relationship Id="rId2" Type="http://schemas.openxmlformats.org/officeDocument/2006/relationships/hyperlink" Target="http://www.polsci.ucsb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nlineorientation.net/ucsb" TargetMode="External"/><Relationship Id="rId5" Type="http://schemas.openxmlformats.org/officeDocument/2006/relationships/hyperlink" Target="http://www.polsci.ucsb.edu/undergrad/advising" TargetMode="External"/><Relationship Id="rId4" Type="http://schemas.openxmlformats.org/officeDocument/2006/relationships/hyperlink" Target="http://duels.ucsb.edu/advis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Transfer Student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UCSB POLITICAL SCIENCE department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0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Transfer Student’s Path to 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352502"/>
            <a:ext cx="10394707" cy="3022083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180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cap="none" dirty="0" smtClean="0">
                <a:latin typeface="Georgia" panose="02040502050405020303" pitchFamily="18" charset="0"/>
              </a:rPr>
              <a:t>Units total needed to finish your degree.</a:t>
            </a:r>
          </a:p>
          <a:p>
            <a:r>
              <a:rPr lang="en-US" cap="none" dirty="0" smtClean="0">
                <a:latin typeface="Georgia" panose="02040502050405020303" pitchFamily="18" charset="0"/>
              </a:rPr>
              <a:t>Transfer students </a:t>
            </a:r>
            <a:r>
              <a:rPr lang="en-US" i="1" cap="none" dirty="0" smtClean="0">
                <a:latin typeface="Georgia" panose="02040502050405020303" pitchFamily="18" charset="0"/>
              </a:rPr>
              <a:t>can</a:t>
            </a:r>
            <a:r>
              <a:rPr lang="en-US" cap="none" dirty="0" smtClean="0">
                <a:latin typeface="Georgia" panose="02040502050405020303" pitchFamily="18" charset="0"/>
              </a:rPr>
              <a:t>  come in with a max of </a:t>
            </a:r>
            <a:r>
              <a:rPr lang="en-US" b="1" cap="none" dirty="0" smtClean="0">
                <a:latin typeface="Georgia" panose="02040502050405020303" pitchFamily="18" charset="0"/>
              </a:rPr>
              <a:t>105</a:t>
            </a:r>
            <a:r>
              <a:rPr lang="en-US" cap="none" dirty="0" smtClean="0">
                <a:latin typeface="Georgia" panose="02040502050405020303" pitchFamily="18" charset="0"/>
              </a:rPr>
              <a:t> units.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180 </a:t>
            </a:r>
            <a:r>
              <a:rPr lang="en-US" b="1" dirty="0">
                <a:latin typeface="Georgia" panose="02040502050405020303" pitchFamily="18" charset="0"/>
              </a:rPr>
              <a:t>– 105 = 75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cap="none" dirty="0" smtClean="0">
                <a:latin typeface="Georgia" panose="02040502050405020303" pitchFamily="18" charset="0"/>
              </a:rPr>
              <a:t>Units left – assuming transferred POLS units.</a:t>
            </a:r>
            <a:endParaRPr lang="en-US" b="1" cap="none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77" y="4063191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9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Path continues…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Political science </a:t>
            </a:r>
            <a:r>
              <a:rPr lang="en-US" cap="none" dirty="0">
                <a:latin typeface="Georgia" panose="02040502050405020303" pitchFamily="18" charset="0"/>
              </a:rPr>
              <a:t>r</a:t>
            </a:r>
            <a:r>
              <a:rPr lang="en-US" cap="none" dirty="0" smtClean="0">
                <a:latin typeface="Georgia" panose="02040502050405020303" pitchFamily="18" charset="0"/>
              </a:rPr>
              <a:t>equires completion of the following</a:t>
            </a:r>
            <a:r>
              <a:rPr lang="en-US" dirty="0" smtClean="0">
                <a:latin typeface="Georgia" panose="02040502050405020303" pitchFamily="18" charset="0"/>
              </a:rPr>
              <a:t>: </a:t>
            </a:r>
            <a:endParaRPr lang="en-US" b="1" dirty="0">
              <a:latin typeface="Georgia" panose="02040502050405020303" pitchFamily="18" charset="0"/>
            </a:endParaRP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Lower Division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b="1" dirty="0" smtClean="0">
                <a:latin typeface="Georgia" panose="02040502050405020303" pitchFamily="18" charset="0"/>
              </a:rPr>
              <a:t>Units</a:t>
            </a:r>
            <a:r>
              <a:rPr lang="en-US" dirty="0" smtClean="0">
                <a:latin typeface="Georgia" panose="02040502050405020303" pitchFamily="18" charset="0"/>
              </a:rPr>
              <a:t>: POLS </a:t>
            </a:r>
            <a:r>
              <a:rPr lang="en-US" dirty="0">
                <a:latin typeface="Georgia" panose="02040502050405020303" pitchFamily="18" charset="0"/>
              </a:rPr>
              <a:t>1, 6, 7, 12 &amp; 15 = </a:t>
            </a:r>
            <a:r>
              <a:rPr lang="en-US" b="1" dirty="0">
                <a:latin typeface="Georgia" panose="02040502050405020303" pitchFamily="18" charset="0"/>
              </a:rPr>
              <a:t>21 </a:t>
            </a:r>
            <a:r>
              <a:rPr lang="en-US" b="1" cap="none" dirty="0">
                <a:latin typeface="Georgia" panose="02040502050405020303" pitchFamily="18" charset="0"/>
              </a:rPr>
              <a:t>u</a:t>
            </a:r>
            <a:r>
              <a:rPr lang="en-US" b="1" cap="none" dirty="0" smtClean="0">
                <a:latin typeface="Georgia" panose="02040502050405020303" pitchFamily="18" charset="0"/>
              </a:rPr>
              <a:t>nits</a:t>
            </a:r>
            <a:r>
              <a:rPr lang="en-US" b="1" dirty="0" smtClean="0">
                <a:latin typeface="Georgia" panose="02040502050405020303" pitchFamily="18" charset="0"/>
              </a:rPr>
              <a:t>   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cap="none" dirty="0" smtClean="0">
                <a:latin typeface="Georgia" panose="02040502050405020303" pitchFamily="18" charset="0"/>
              </a:rPr>
              <a:t>Many transfer students come in with at least </a:t>
            </a:r>
            <a:r>
              <a:rPr lang="en-US" b="1" cap="none" dirty="0" smtClean="0">
                <a:latin typeface="Georgia" panose="02040502050405020303" pitchFamily="18" charset="0"/>
              </a:rPr>
              <a:t>4</a:t>
            </a:r>
            <a:r>
              <a:rPr lang="en-US" cap="none" dirty="0" smtClean="0">
                <a:latin typeface="Georgia" panose="02040502050405020303" pitchFamily="18" charset="0"/>
              </a:rPr>
              <a:t> to </a:t>
            </a:r>
            <a:r>
              <a:rPr lang="en-US" b="1" cap="none" dirty="0" smtClean="0">
                <a:latin typeface="Georgia" panose="02040502050405020303" pitchFamily="18" charset="0"/>
              </a:rPr>
              <a:t>8</a:t>
            </a:r>
            <a:r>
              <a:rPr lang="en-US" cap="none" dirty="0" smtClean="0">
                <a:latin typeface="Georgia" panose="02040502050405020303" pitchFamily="18" charset="0"/>
              </a:rPr>
              <a:t> transferred POLS units</a:t>
            </a:r>
            <a:r>
              <a:rPr lang="en-US" dirty="0" smtClean="0">
                <a:latin typeface="Georgia" panose="02040502050405020303" pitchFamily="18" charset="0"/>
              </a:rPr>
              <a:t>.)</a:t>
            </a:r>
            <a:endParaRPr lang="en-US" b="1" dirty="0">
              <a:latin typeface="Georgia" panose="02040502050405020303" pitchFamily="18" charset="0"/>
            </a:endParaRP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40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i="1" cap="none" dirty="0" smtClean="0">
                <a:latin typeface="Georgia" panose="02040502050405020303" pitchFamily="18" charset="0"/>
              </a:rPr>
              <a:t>Upper Division</a:t>
            </a:r>
            <a:r>
              <a:rPr lang="en-US" cap="none" dirty="0" smtClean="0">
                <a:latin typeface="Georgia" panose="02040502050405020303" pitchFamily="18" charset="0"/>
              </a:rPr>
              <a:t> POLS units (CANNOT come from a community college)</a:t>
            </a:r>
            <a:endParaRPr lang="en-US" b="1" cap="none" dirty="0" smtClean="0">
              <a:latin typeface="Georgia" panose="02040502050405020303" pitchFamily="18" charset="0"/>
            </a:endParaRP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total </a:t>
            </a:r>
            <a:r>
              <a:rPr lang="en-US" dirty="0" smtClean="0">
                <a:latin typeface="Georgia" panose="02040502050405020303" pitchFamily="18" charset="0"/>
              </a:rPr>
              <a:t>POLS Units required </a:t>
            </a:r>
            <a:r>
              <a:rPr lang="en-US" dirty="0">
                <a:latin typeface="Georgia" panose="02040502050405020303" pitchFamily="18" charset="0"/>
              </a:rPr>
              <a:t>for a degree = </a:t>
            </a:r>
            <a:r>
              <a:rPr lang="en-US" b="1" dirty="0">
                <a:latin typeface="Georgia" panose="02040502050405020303" pitchFamily="18" charset="0"/>
              </a:rPr>
              <a:t>61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5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901931"/>
          </a:xfrm>
        </p:spPr>
        <p:txBody>
          <a:bodyPr/>
          <a:lstStyle/>
          <a:p>
            <a:r>
              <a:rPr lang="en-US" dirty="0" smtClean="0"/>
              <a:t>What the college requires…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87484"/>
            <a:ext cx="10394707" cy="3906981"/>
          </a:xfrm>
        </p:spPr>
        <p:txBody>
          <a:bodyPr/>
          <a:lstStyle/>
          <a:p>
            <a:r>
              <a:rPr lang="en-US" b="1" i="1" cap="none" dirty="0" smtClean="0">
                <a:latin typeface="Georgia" panose="02040502050405020303" pitchFamily="18" charset="0"/>
              </a:rPr>
              <a:t>College of Letters &amp; Sciences </a:t>
            </a:r>
            <a:r>
              <a:rPr lang="en-US" cap="none" dirty="0" smtClean="0">
                <a:latin typeface="Georgia" panose="02040502050405020303" pitchFamily="18" charset="0"/>
              </a:rPr>
              <a:t>requires </a:t>
            </a:r>
            <a:r>
              <a:rPr lang="en-US" b="1" cap="none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20 Upper </a:t>
            </a:r>
            <a:r>
              <a:rPr lang="en-US" b="1" cap="none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D</a:t>
            </a:r>
            <a:r>
              <a:rPr lang="en-US" b="1" cap="none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ivision </a:t>
            </a:r>
            <a:r>
              <a:rPr lang="en-US" b="1" i="1" cap="none" dirty="0" smtClean="0">
                <a:latin typeface="Georgia" panose="02040502050405020303" pitchFamily="18" charset="0"/>
              </a:rPr>
              <a:t>NON-MAJOR</a:t>
            </a:r>
            <a:r>
              <a:rPr lang="en-US" cap="none" dirty="0" smtClean="0">
                <a:latin typeface="Georgia" panose="02040502050405020303" pitchFamily="18" charset="0"/>
              </a:rPr>
              <a:t> elective units.  [Meaning from other departments, like History or Global Studies]</a:t>
            </a:r>
            <a:endParaRPr lang="en-US" b="1" cap="none" dirty="0" smtClean="0">
              <a:latin typeface="Georgia" panose="02040502050405020303" pitchFamily="18" charset="0"/>
            </a:endParaRPr>
          </a:p>
          <a:p>
            <a:r>
              <a:rPr lang="en-US" cap="none" dirty="0" smtClean="0">
                <a:latin typeface="Georgia" panose="02040502050405020303" pitchFamily="18" charset="0"/>
              </a:rPr>
              <a:t>Assuming a transfer student had </a:t>
            </a:r>
            <a:r>
              <a:rPr lang="en-US" b="1" cap="none" dirty="0" smtClean="0">
                <a:latin typeface="Georgia" panose="02040502050405020303" pitchFamily="18" charset="0"/>
              </a:rPr>
              <a:t>zero</a:t>
            </a:r>
            <a:r>
              <a:rPr lang="en-US" cap="none" dirty="0" smtClean="0">
                <a:latin typeface="Georgia" panose="02040502050405020303" pitchFamily="18" charset="0"/>
              </a:rPr>
              <a:t> POLS transfer work, but has completed the </a:t>
            </a:r>
            <a:r>
              <a:rPr lang="en-US" b="1" cap="none" dirty="0" smtClean="0">
                <a:latin typeface="Georgia" panose="02040502050405020303" pitchFamily="18" charset="0"/>
              </a:rPr>
              <a:t>IGETC </a:t>
            </a:r>
            <a:r>
              <a:rPr lang="en-US" cap="none" dirty="0" smtClean="0">
                <a:latin typeface="Georgia" panose="02040502050405020303" pitchFamily="18" charset="0"/>
              </a:rPr>
              <a:t>– that means they need to complete </a:t>
            </a:r>
            <a:r>
              <a:rPr lang="en-US" b="1" cap="none" dirty="0" smtClean="0">
                <a:latin typeface="Georgia" panose="02040502050405020303" pitchFamily="18" charset="0"/>
              </a:rPr>
              <a:t>61</a:t>
            </a:r>
            <a:r>
              <a:rPr lang="en-US" cap="none" dirty="0" smtClean="0">
                <a:latin typeface="Georgia" panose="02040502050405020303" pitchFamily="18" charset="0"/>
              </a:rPr>
              <a:t> POLS units + </a:t>
            </a:r>
            <a:r>
              <a:rPr lang="en-US" b="1" cap="none" dirty="0" smtClean="0">
                <a:latin typeface="Georgia" panose="02040502050405020303" pitchFamily="18" charset="0"/>
              </a:rPr>
              <a:t>20</a:t>
            </a:r>
            <a:r>
              <a:rPr lang="en-US" cap="none" dirty="0" smtClean="0">
                <a:latin typeface="Georgia" panose="02040502050405020303" pitchFamily="18" charset="0"/>
              </a:rPr>
              <a:t> non-major upper division units = </a:t>
            </a:r>
            <a:r>
              <a:rPr lang="en-US" b="1" cap="none" dirty="0" smtClean="0">
                <a:latin typeface="Georgia" panose="02040502050405020303" pitchFamily="18" charset="0"/>
              </a:rPr>
              <a:t>81 units.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7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6131"/>
            <a:ext cx="10396882" cy="110559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Units required to graduate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12263"/>
              </p:ext>
            </p:extLst>
          </p:nvPr>
        </p:nvGraphicFramePr>
        <p:xfrm>
          <a:off x="1429789" y="1446415"/>
          <a:ext cx="8894618" cy="463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375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does the next two years look like?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04109"/>
            <a:ext cx="10394707" cy="4314305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cap="none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First year</a:t>
            </a:r>
            <a:r>
              <a:rPr lang="en-US" dirty="0" smtClean="0">
                <a:latin typeface="Georgia" panose="02040502050405020303" pitchFamily="18" charset="0"/>
              </a:rPr>
              <a:t>: </a:t>
            </a:r>
            <a:r>
              <a:rPr lang="en-US" dirty="0">
                <a:latin typeface="Georgia" panose="02040502050405020303" pitchFamily="18" charset="0"/>
              </a:rPr>
              <a:t>12+16+16 = </a:t>
            </a:r>
            <a:r>
              <a:rPr lang="en-US" b="1" dirty="0" smtClean="0">
                <a:latin typeface="Georgia" panose="02040502050405020303" pitchFamily="18" charset="0"/>
              </a:rPr>
              <a:t>44 </a:t>
            </a:r>
            <a:r>
              <a:rPr lang="en-US" b="1" cap="none" dirty="0" smtClean="0">
                <a:latin typeface="Georgia" panose="02040502050405020303" pitchFamily="18" charset="0"/>
              </a:rPr>
              <a:t>units</a:t>
            </a:r>
          </a:p>
          <a:p>
            <a:r>
              <a:rPr lang="en-US" b="1" cap="none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Second year</a:t>
            </a:r>
            <a:r>
              <a:rPr lang="en-US" dirty="0" smtClean="0">
                <a:latin typeface="Georgia" panose="02040502050405020303" pitchFamily="18" charset="0"/>
              </a:rPr>
              <a:t>: </a:t>
            </a:r>
            <a:r>
              <a:rPr lang="en-US" dirty="0">
                <a:latin typeface="Georgia" panose="02040502050405020303" pitchFamily="18" charset="0"/>
              </a:rPr>
              <a:t>16+16+16 = </a:t>
            </a:r>
            <a:r>
              <a:rPr lang="en-US" b="1" dirty="0" smtClean="0">
                <a:latin typeface="Georgia" panose="02040502050405020303" pitchFamily="18" charset="0"/>
              </a:rPr>
              <a:t>48 </a:t>
            </a:r>
            <a:r>
              <a:rPr lang="en-US" b="1" cap="none" dirty="0" smtClean="0">
                <a:latin typeface="Georgia" panose="02040502050405020303" pitchFamily="18" charset="0"/>
              </a:rPr>
              <a:t>units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Total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?</a:t>
            </a:r>
            <a:r>
              <a:rPr lang="en-US" dirty="0">
                <a:latin typeface="Georgia" panose="02040502050405020303" pitchFamily="18" charset="0"/>
              </a:rPr>
              <a:t>   </a:t>
            </a:r>
            <a:r>
              <a:rPr lang="en-US" b="1" dirty="0">
                <a:latin typeface="Georgia" panose="02040502050405020303" pitchFamily="18" charset="0"/>
              </a:rPr>
              <a:t>92!!!!!   </a:t>
            </a:r>
            <a:r>
              <a:rPr lang="en-US" cap="none" dirty="0" smtClean="0">
                <a:latin typeface="Georgia" panose="02040502050405020303" pitchFamily="18" charset="0"/>
              </a:rPr>
              <a:t>Meaning that it is very doable, since at the most you need only </a:t>
            </a:r>
            <a:r>
              <a:rPr lang="en-US" b="1" cap="none" dirty="0" smtClean="0">
                <a:latin typeface="Georgia" panose="02040502050405020303" pitchFamily="18" charset="0"/>
              </a:rPr>
              <a:t>81</a:t>
            </a:r>
            <a:r>
              <a:rPr lang="en-US" cap="none" dirty="0" smtClean="0">
                <a:latin typeface="Georgia" panose="02040502050405020303" pitchFamily="18" charset="0"/>
              </a:rPr>
              <a:t> units if you came in with a completed </a:t>
            </a:r>
            <a:r>
              <a:rPr lang="en-US" b="1" i="1" cap="none" dirty="0" smtClean="0">
                <a:latin typeface="Georgia" panose="02040502050405020303" pitchFamily="18" charset="0"/>
              </a:rPr>
              <a:t>IGETC.  </a:t>
            </a:r>
          </a:p>
          <a:p>
            <a:pPr marL="457200" lvl="1" indent="0">
              <a:buNone/>
            </a:pPr>
            <a:r>
              <a:rPr lang="en-US" i="1" cap="none" dirty="0">
                <a:latin typeface="Georgia" panose="02040502050405020303" pitchFamily="18" charset="0"/>
              </a:rPr>
              <a:t>M</a:t>
            </a:r>
            <a:r>
              <a:rPr lang="en-US" i="1" cap="none" dirty="0" smtClean="0">
                <a:latin typeface="Georgia" panose="02040502050405020303" pitchFamily="18" charset="0"/>
              </a:rPr>
              <a:t>ost students need less than that total</a:t>
            </a:r>
            <a:r>
              <a:rPr lang="en-US" cap="none" dirty="0" smtClean="0">
                <a:latin typeface="Georgia" panose="02040502050405020303" pitchFamily="18" charset="0"/>
              </a:rPr>
              <a:t>, depending on how many POLS prerequisites they transferred to UCSB.</a:t>
            </a:r>
            <a:endParaRPr lang="en-US" b="1" cap="none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31" y="4588797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7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396" y="274320"/>
            <a:ext cx="10301287" cy="989215"/>
          </a:xfrm>
        </p:spPr>
        <p:txBody>
          <a:bodyPr>
            <a:normAutofit/>
          </a:bodyPr>
          <a:lstStyle/>
          <a:p>
            <a:r>
              <a:rPr lang="en-US" sz="4800" i="1" dirty="0" smtClean="0"/>
              <a:t>Advancing</a:t>
            </a:r>
            <a:r>
              <a:rPr lang="en-US" sz="4800" dirty="0" smtClean="0"/>
              <a:t>  to the full POLS major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20735"/>
            <a:ext cx="10394707" cy="4048297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Satisfying</a:t>
            </a:r>
            <a:r>
              <a:rPr lang="en-US" cap="none" dirty="0" smtClean="0">
                <a:latin typeface="Georgia" panose="02040502050405020303" pitchFamily="18" charset="0"/>
              </a:rPr>
              <a:t> the lower division POLS courses </a:t>
            </a:r>
            <a:r>
              <a:rPr lang="en-US" dirty="0" smtClean="0">
                <a:latin typeface="Georgia" panose="02040502050405020303" pitchFamily="18" charset="0"/>
              </a:rPr>
              <a:t>+ </a:t>
            </a:r>
            <a:r>
              <a:rPr lang="en-US" dirty="0" err="1" smtClean="0">
                <a:latin typeface="Georgia" panose="02040502050405020303" pitchFamily="18" charset="0"/>
              </a:rPr>
              <a:t>gpa</a:t>
            </a:r>
            <a:r>
              <a:rPr lang="en-US" dirty="0" smtClean="0">
                <a:latin typeface="Georgia" panose="02040502050405020303" pitchFamily="18" charset="0"/>
              </a:rPr>
              <a:t> (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2.6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cap="none" dirty="0" smtClean="0">
                <a:latin typeface="Georgia" panose="02040502050405020303" pitchFamily="18" charset="0"/>
              </a:rPr>
              <a:t>Or higher</a:t>
            </a:r>
            <a:r>
              <a:rPr lang="en-US" dirty="0" smtClean="0">
                <a:latin typeface="Georgia" panose="02040502050405020303" pitchFamily="18" charset="0"/>
              </a:rPr>
              <a:t>)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5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cap="none" dirty="0" smtClean="0">
                <a:latin typeface="Georgia" panose="02040502050405020303" pitchFamily="18" charset="0"/>
              </a:rPr>
              <a:t>Core courses in a sub field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 </a:t>
            </a:r>
            <a:r>
              <a:rPr lang="en-US" cap="none" dirty="0" smtClean="0">
                <a:latin typeface="Georgia" panose="02040502050405020303" pitchFamily="18" charset="0"/>
              </a:rPr>
              <a:t>Course – each – in two other sub fields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3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cap="none" dirty="0" smtClean="0">
                <a:latin typeface="Georgia" panose="02040502050405020303" pitchFamily="18" charset="0"/>
              </a:rPr>
              <a:t>Courses in any of the four sub fields</a:t>
            </a:r>
          </a:p>
          <a:p>
            <a:pPr lvl="1"/>
            <a:r>
              <a:rPr lang="en-US" cap="none" dirty="0" smtClean="0">
                <a:latin typeface="Georgia" panose="02040502050405020303" pitchFamily="18" charset="0"/>
              </a:rPr>
              <a:t>Could include: </a:t>
            </a:r>
          </a:p>
          <a:p>
            <a:pPr lvl="2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cap="none" dirty="0" smtClean="0">
                <a:latin typeface="Georgia" panose="02040502050405020303" pitchFamily="18" charset="0"/>
              </a:rPr>
              <a:t>Units of internship </a:t>
            </a:r>
            <a:r>
              <a:rPr lang="en-US" dirty="0" smtClean="0">
                <a:latin typeface="Georgia" panose="02040502050405020303" pitchFamily="18" charset="0"/>
              </a:rPr>
              <a:t>(P/NP)</a:t>
            </a:r>
          </a:p>
          <a:p>
            <a:pPr lvl="2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cap="none" dirty="0" smtClean="0">
                <a:latin typeface="Georgia" panose="02040502050405020303" pitchFamily="18" charset="0"/>
              </a:rPr>
              <a:t>Units of a senior seminar </a:t>
            </a:r>
            <a:r>
              <a:rPr lang="en-US" dirty="0" smtClean="0">
                <a:latin typeface="Georgia" panose="02040502050405020303" pitchFamily="18" charset="0"/>
              </a:rPr>
              <a:t>(POLS 196)</a:t>
            </a:r>
          </a:p>
          <a:p>
            <a:pPr lvl="2"/>
            <a:r>
              <a:rPr lang="en-US" b="1" i="1" dirty="0" smtClean="0">
                <a:latin typeface="Georgia" panose="02040502050405020303" pitchFamily="18" charset="0"/>
              </a:rPr>
              <a:t>Or </a:t>
            </a:r>
            <a:r>
              <a:rPr lang="en-US" cap="none" dirty="0" smtClean="0">
                <a:latin typeface="Georgia" panose="02040502050405020303" pitchFamily="18" charset="0"/>
              </a:rPr>
              <a:t>Just three UD POLS courses in any sub field</a:t>
            </a:r>
            <a:endParaRPr lang="en-US" dirty="0" smtClean="0">
              <a:latin typeface="Georgia" panose="02040502050405020303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7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2401"/>
            <a:ext cx="10396882" cy="12729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best to accomplish that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9976" y="1425389"/>
            <a:ext cx="11286565" cy="4365811"/>
          </a:xfrm>
        </p:spPr>
        <p:txBody>
          <a:bodyPr>
            <a:noAutofit/>
          </a:bodyPr>
          <a:lstStyle/>
          <a:p>
            <a:r>
              <a:rPr lang="en-US" sz="2400" cap="none" dirty="0" smtClean="0">
                <a:latin typeface="Georgia" panose="02040502050405020303" pitchFamily="18" charset="0"/>
              </a:rPr>
              <a:t>Make sure you have your transcripts sent to the Registrar.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Get good grades!</a:t>
            </a:r>
          </a:p>
          <a:p>
            <a:pPr lvl="1"/>
            <a:r>
              <a:rPr lang="en-US" sz="2000" dirty="0" smtClean="0">
                <a:latin typeface="Georgia" panose="02040502050405020303" pitchFamily="18" charset="0"/>
              </a:rPr>
              <a:t>Go to class.</a:t>
            </a:r>
          </a:p>
          <a:p>
            <a:pPr lvl="1"/>
            <a:r>
              <a:rPr lang="en-US" sz="2000" dirty="0" smtClean="0">
                <a:latin typeface="Georgia" panose="02040502050405020303" pitchFamily="18" charset="0"/>
              </a:rPr>
              <a:t>Do the assigned reading </a:t>
            </a:r>
            <a:r>
              <a:rPr lang="en-US" sz="2000" i="1" dirty="0" smtClean="0">
                <a:latin typeface="Georgia" panose="02040502050405020303" pitchFamily="18" charset="0"/>
              </a:rPr>
              <a:t>before </a:t>
            </a:r>
            <a:r>
              <a:rPr lang="en-US" sz="2000" dirty="0" smtClean="0">
                <a:latin typeface="Georgia" panose="02040502050405020303" pitchFamily="18" charset="0"/>
              </a:rPr>
              <a:t>each class.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Remember that for every hour in class,                               you should plan to study for 2 hours.</a:t>
            </a:r>
            <a:endParaRPr lang="en-US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71" y="2437721"/>
            <a:ext cx="2768770" cy="36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13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7224"/>
            <a:ext cx="10396882" cy="1156447"/>
          </a:xfrm>
        </p:spPr>
        <p:txBody>
          <a:bodyPr/>
          <a:lstStyle/>
          <a:p>
            <a:r>
              <a:rPr lang="en-US" dirty="0" smtClean="0"/>
              <a:t>Other suggestions…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29554"/>
            <a:ext cx="10394707" cy="4948518"/>
          </a:xfrm>
        </p:spPr>
        <p:txBody>
          <a:bodyPr>
            <a:normAutofit/>
          </a:bodyPr>
          <a:lstStyle/>
          <a:p>
            <a:r>
              <a:rPr lang="en-US" sz="2400" cap="none" dirty="0" smtClean="0">
                <a:latin typeface="Georgia" panose="02040502050405020303" pitchFamily="18" charset="0"/>
              </a:rPr>
              <a:t>Use the department’s website as a tool.</a:t>
            </a:r>
          </a:p>
          <a:p>
            <a:r>
              <a:rPr lang="en-US" sz="2400" cap="none" dirty="0" smtClean="0">
                <a:latin typeface="Georgia" panose="02040502050405020303" pitchFamily="18" charset="0"/>
              </a:rPr>
              <a:t>Read </a:t>
            </a:r>
            <a:r>
              <a:rPr lang="en-US" sz="2400" b="1" i="1" cap="none" dirty="0" smtClean="0">
                <a:latin typeface="Georgia" panose="02040502050405020303" pitchFamily="18" charset="0"/>
              </a:rPr>
              <a:t>all emails </a:t>
            </a:r>
            <a:r>
              <a:rPr lang="en-US" sz="2400" cap="none" dirty="0" smtClean="0">
                <a:latin typeface="Georgia" panose="02040502050405020303" pitchFamily="18" charset="0"/>
              </a:rPr>
              <a:t>sent by the university, your department, your professors and teaching assistants.</a:t>
            </a:r>
          </a:p>
          <a:p>
            <a:r>
              <a:rPr lang="en-US" sz="2400" cap="none" dirty="0" smtClean="0">
                <a:latin typeface="Georgia" panose="02040502050405020303" pitchFamily="18" charset="0"/>
              </a:rPr>
              <a:t>Check in with our </a:t>
            </a:r>
            <a:r>
              <a:rPr lang="en-US" sz="2400" cap="none" dirty="0">
                <a:latin typeface="Georgia" panose="02040502050405020303" pitchFamily="18" charset="0"/>
              </a:rPr>
              <a:t>F</a:t>
            </a:r>
            <a:r>
              <a:rPr lang="en-US" sz="2400" cap="none" dirty="0" smtClean="0">
                <a:latin typeface="Georgia" panose="02040502050405020303" pitchFamily="18" charset="0"/>
              </a:rPr>
              <a:t>acebook page.</a:t>
            </a:r>
          </a:p>
          <a:p>
            <a:r>
              <a:rPr lang="en-US" sz="2400" cap="none" dirty="0" smtClean="0">
                <a:latin typeface="Georgia" panose="02040502050405020303" pitchFamily="18" charset="0"/>
              </a:rPr>
              <a:t>Visit our peer advisors once every quarter.</a:t>
            </a:r>
          </a:p>
          <a:p>
            <a:r>
              <a:rPr lang="en-US" sz="2400" cap="none" dirty="0" smtClean="0">
                <a:latin typeface="Georgia" panose="02040502050405020303" pitchFamily="18" charset="0"/>
              </a:rPr>
              <a:t>Become aware of, and use, campus resources.</a:t>
            </a:r>
            <a:endParaRPr lang="en-US" sz="2400" cap="none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7224"/>
            <a:ext cx="3227293" cy="24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7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92742"/>
            <a:ext cx="10396882" cy="1151965"/>
          </a:xfrm>
        </p:spPr>
        <p:txBody>
          <a:bodyPr/>
          <a:lstStyle/>
          <a:p>
            <a:r>
              <a:rPr lang="en-US" dirty="0" smtClean="0"/>
              <a:t>As Part of the POLS team: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28166"/>
            <a:ext cx="10394707" cy="4146420"/>
          </a:xfrm>
        </p:spPr>
        <p:txBody>
          <a:bodyPr>
            <a:noAutofit/>
          </a:bodyPr>
          <a:lstStyle/>
          <a:p>
            <a:r>
              <a:rPr lang="en-US" sz="2800" cap="none" dirty="0" smtClean="0">
                <a:latin typeface="Georgia" panose="02040502050405020303" pitchFamily="18" charset="0"/>
              </a:rPr>
              <a:t>You will have opportunities for:</a:t>
            </a:r>
          </a:p>
          <a:p>
            <a:pPr lvl="1"/>
            <a:r>
              <a:rPr lang="en-US" sz="2400" cap="none" dirty="0" smtClean="0">
                <a:latin typeface="Georgia" panose="02040502050405020303" pitchFamily="18" charset="0"/>
              </a:rPr>
              <a:t>Internships (with credit)</a:t>
            </a:r>
          </a:p>
          <a:p>
            <a:pPr lvl="1"/>
            <a:r>
              <a:rPr lang="en-US" sz="2400" cap="none" dirty="0" smtClean="0">
                <a:latin typeface="Georgia" panose="02040502050405020303" pitchFamily="18" charset="0"/>
              </a:rPr>
              <a:t>Study abroad program</a:t>
            </a:r>
          </a:p>
          <a:p>
            <a:pPr lvl="1"/>
            <a:r>
              <a:rPr lang="en-US" sz="2400" cap="none" dirty="0" smtClean="0">
                <a:latin typeface="Georgia" panose="02040502050405020303" pitchFamily="18" charset="0"/>
              </a:rPr>
              <a:t>U.C. Center in Washington, DC      </a:t>
            </a:r>
          </a:p>
          <a:p>
            <a:pPr lvl="1"/>
            <a:r>
              <a:rPr lang="en-US" sz="2400" cap="none" dirty="0" smtClean="0">
                <a:latin typeface="Georgia" panose="02040502050405020303" pitchFamily="18" charset="0"/>
              </a:rPr>
              <a:t>Sacramento program</a:t>
            </a:r>
          </a:p>
          <a:p>
            <a:pPr lvl="1"/>
            <a:r>
              <a:rPr lang="en-US" sz="2400" cap="none" dirty="0" smtClean="0">
                <a:latin typeface="Georgia" panose="02040502050405020303" pitchFamily="18" charset="0"/>
              </a:rPr>
              <a:t>Research with professors</a:t>
            </a:r>
          </a:p>
          <a:p>
            <a:pPr lvl="1"/>
            <a:r>
              <a:rPr lang="en-US" sz="2400" cap="none" dirty="0" smtClean="0">
                <a:latin typeface="Georgia" panose="02040502050405020303" pitchFamily="18" charset="0"/>
              </a:rPr>
              <a:t>Honors program</a:t>
            </a:r>
            <a:endParaRPr lang="en-US" sz="2400" cap="none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47646" y="2380131"/>
            <a:ext cx="44703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9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6188"/>
            <a:ext cx="10396882" cy="1129553"/>
          </a:xfrm>
        </p:spPr>
        <p:txBody>
          <a:bodyPr/>
          <a:lstStyle/>
          <a:p>
            <a:r>
              <a:rPr lang="en-US" dirty="0" smtClean="0"/>
              <a:t>Informational resources: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8694" y="1507584"/>
            <a:ext cx="10703989" cy="4032604"/>
          </a:xfrm>
        </p:spPr>
        <p:txBody>
          <a:bodyPr/>
          <a:lstStyle/>
          <a:p>
            <a:r>
              <a:rPr lang="en-US" cap="none" dirty="0" smtClean="0">
                <a:latin typeface="Georgia" panose="02040502050405020303" pitchFamily="18" charset="0"/>
              </a:rPr>
              <a:t>Department’s website</a:t>
            </a:r>
            <a:r>
              <a:rPr lang="en-US" dirty="0" smtClean="0">
                <a:latin typeface="Georgia" panose="02040502050405020303" pitchFamily="18" charset="0"/>
              </a:rPr>
              <a:t>:  </a:t>
            </a:r>
            <a:r>
              <a:rPr lang="en-US" dirty="0">
                <a:latin typeface="Georgia" panose="02040502050405020303" pitchFamily="18" charset="0"/>
                <a:hlinkClick r:id="rId2"/>
              </a:rPr>
              <a:t>http://www.polsci.ucsb.edu</a:t>
            </a:r>
            <a:r>
              <a:rPr lang="en-US" dirty="0" smtClean="0">
                <a:latin typeface="Georgia" panose="02040502050405020303" pitchFamily="18" charset="0"/>
                <a:hlinkClick r:id="rId2"/>
              </a:rPr>
              <a:t>/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cap="none" dirty="0" smtClean="0">
                <a:latin typeface="Georgia" panose="02040502050405020303" pitchFamily="18" charset="0"/>
              </a:rPr>
              <a:t>Department’s Facebook page</a:t>
            </a:r>
            <a:r>
              <a:rPr lang="en-US" dirty="0" smtClean="0">
                <a:latin typeface="Georgia" panose="02040502050405020303" pitchFamily="18" charset="0"/>
              </a:rPr>
              <a:t>:  </a:t>
            </a:r>
            <a:r>
              <a:rPr lang="en-US" dirty="0">
                <a:latin typeface="Georgia" panose="02040502050405020303" pitchFamily="18" charset="0"/>
                <a:hlinkClick r:id="rId3"/>
              </a:rPr>
              <a:t>https://</a:t>
            </a:r>
            <a:r>
              <a:rPr lang="en-US" dirty="0" smtClean="0">
                <a:latin typeface="Georgia" panose="02040502050405020303" pitchFamily="18" charset="0"/>
                <a:hlinkClick r:id="rId3"/>
              </a:rPr>
              <a:t>www.facebook.com/PolSci.UCSB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cap="none" dirty="0" smtClean="0">
                <a:latin typeface="Georgia" panose="02040502050405020303" pitchFamily="18" charset="0"/>
              </a:rPr>
              <a:t>College of Letters &amp; Sciences advising: </a:t>
            </a:r>
            <a:r>
              <a:rPr lang="en-US" dirty="0" smtClean="0">
                <a:latin typeface="Georgia" panose="02040502050405020303" pitchFamily="18" charset="0"/>
                <a:hlinkClick r:id="rId4"/>
              </a:rPr>
              <a:t>http</a:t>
            </a:r>
            <a:r>
              <a:rPr lang="en-US" dirty="0">
                <a:latin typeface="Georgia" panose="02040502050405020303" pitchFamily="18" charset="0"/>
                <a:hlinkClick r:id="rId4"/>
              </a:rPr>
              <a:t>://</a:t>
            </a:r>
            <a:r>
              <a:rPr lang="en-US" dirty="0" smtClean="0">
                <a:latin typeface="Georgia" panose="02040502050405020303" pitchFamily="18" charset="0"/>
                <a:hlinkClick r:id="rId4"/>
              </a:rPr>
              <a:t>duels.ucsb.edu/advising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cap="none" dirty="0" smtClean="0">
                <a:latin typeface="Georgia" panose="02040502050405020303" pitchFamily="18" charset="0"/>
              </a:rPr>
              <a:t>Department advising: </a:t>
            </a:r>
            <a:r>
              <a:rPr lang="en-US" dirty="0" smtClean="0">
                <a:latin typeface="Georgia" panose="02040502050405020303" pitchFamily="18" charset="0"/>
                <a:hlinkClick r:id="rId5"/>
              </a:rPr>
              <a:t>http</a:t>
            </a:r>
            <a:r>
              <a:rPr lang="en-US" dirty="0">
                <a:latin typeface="Georgia" panose="02040502050405020303" pitchFamily="18" charset="0"/>
                <a:hlinkClick r:id="rId5"/>
              </a:rPr>
              <a:t>://</a:t>
            </a:r>
            <a:r>
              <a:rPr lang="en-US" dirty="0" smtClean="0">
                <a:latin typeface="Georgia" panose="02040502050405020303" pitchFamily="18" charset="0"/>
                <a:hlinkClick r:id="rId5"/>
              </a:rPr>
              <a:t>www.polsci.ucsb.edu/undergrad/advising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cap="none" dirty="0" smtClean="0">
                <a:latin typeface="Georgia" panose="02040502050405020303" pitchFamily="18" charset="0"/>
              </a:rPr>
              <a:t>Transfer Orientation on-line module:  </a:t>
            </a:r>
            <a:r>
              <a:rPr lang="en-US" dirty="0" smtClean="0">
                <a:latin typeface="Georgia" panose="02040502050405020303" pitchFamily="18" charset="0"/>
                <a:hlinkClick r:id="rId6"/>
              </a:rPr>
              <a:t>http</a:t>
            </a:r>
            <a:r>
              <a:rPr lang="en-US" dirty="0">
                <a:latin typeface="Georgia" panose="02040502050405020303" pitchFamily="18" charset="0"/>
                <a:hlinkClick r:id="rId6"/>
              </a:rPr>
              <a:t>://www.onlineorientation.net/ucsb</a:t>
            </a:r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91" y="372949"/>
            <a:ext cx="2644374" cy="19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2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25" y="-179294"/>
            <a:ext cx="10396882" cy="1129554"/>
          </a:xfrm>
        </p:spPr>
        <p:txBody>
          <a:bodyPr/>
          <a:lstStyle/>
          <a:p>
            <a:pPr algn="ctr"/>
            <a:r>
              <a:rPr lang="en-US" dirty="0" smtClean="0"/>
              <a:t>Welcome to Political Science!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28" y="1115747"/>
            <a:ext cx="1454618" cy="1454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1" y="1658644"/>
            <a:ext cx="3775832" cy="220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39" y="950260"/>
            <a:ext cx="3550024" cy="2662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82" y="3173505"/>
            <a:ext cx="4285129" cy="30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5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21</a:t>
            </a:r>
            <a:r>
              <a:rPr lang="en-US" sz="3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Political Scientists</a:t>
            </a:r>
            <a:endParaRPr lang="en-US" sz="32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Ph.D</a:t>
            </a:r>
            <a:r>
              <a:rPr lang="en-US" sz="3200" cap="none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students</a:t>
            </a:r>
          </a:p>
          <a:p>
            <a:r>
              <a:rPr lang="en-US" sz="3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900 </a:t>
            </a:r>
            <a:r>
              <a:rPr lang="en-US" sz="3200" cap="none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Majors and </a:t>
            </a:r>
            <a:r>
              <a:rPr lang="en-US" sz="3200" i="1" cap="none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pre-majors</a:t>
            </a:r>
            <a:endParaRPr lang="en-US" sz="3200" i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Full time staff</a:t>
            </a:r>
            <a:endParaRPr lang="en-US" sz="3200" cap="none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64" y="331134"/>
            <a:ext cx="4825317" cy="27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8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43436"/>
            <a:ext cx="10396882" cy="842682"/>
          </a:xfrm>
        </p:spPr>
        <p:txBody>
          <a:bodyPr>
            <a:normAutofit/>
          </a:bodyPr>
          <a:lstStyle/>
          <a:p>
            <a:r>
              <a:rPr lang="en-US" dirty="0" smtClean="0"/>
              <a:t>What we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17812"/>
            <a:ext cx="10394707" cy="4056774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Political scientists:</a:t>
            </a:r>
          </a:p>
          <a:p>
            <a:pPr lvl="2"/>
            <a:r>
              <a:rPr lang="en-US" sz="2400" b="1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Teach</a:t>
            </a:r>
          </a:p>
          <a:p>
            <a:pPr lvl="2"/>
            <a:r>
              <a:rPr lang="en-US" sz="2400" b="1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Work:</a:t>
            </a:r>
          </a:p>
          <a:p>
            <a:pPr lvl="3"/>
            <a:r>
              <a:rPr lang="en-US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In government</a:t>
            </a:r>
          </a:p>
          <a:p>
            <a:pPr lvl="3"/>
            <a:r>
              <a:rPr lang="en-US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For non-profits</a:t>
            </a:r>
          </a:p>
          <a:p>
            <a:pPr lvl="3"/>
            <a:r>
              <a:rPr lang="en-US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For private companies</a:t>
            </a:r>
          </a:p>
          <a:p>
            <a:pPr lvl="2"/>
            <a:r>
              <a:rPr lang="en-US" sz="2400" b="1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study:</a:t>
            </a:r>
          </a:p>
          <a:p>
            <a:pPr lvl="3"/>
            <a:r>
              <a:rPr lang="en-US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governments</a:t>
            </a:r>
          </a:p>
          <a:p>
            <a:pPr lvl="3"/>
            <a:r>
              <a:rPr lang="en-US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Politics</a:t>
            </a:r>
          </a:p>
          <a:p>
            <a:pPr lvl="3"/>
            <a:r>
              <a:rPr lang="en-US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People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61" y="1448557"/>
            <a:ext cx="4258365" cy="31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0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6529"/>
            <a:ext cx="10396882" cy="7485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Subfields of political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95082"/>
            <a:ext cx="10394707" cy="50337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Political Theory (PT)</a:t>
            </a:r>
            <a:r>
              <a:rPr lang="en-US" sz="31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Big questions about…democracy, representation, etc.</a:t>
            </a:r>
          </a:p>
          <a:p>
            <a:pPr marL="0" indent="0">
              <a:buNone/>
            </a:pPr>
            <a:endParaRPr lang="en-US" sz="23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US" sz="3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American politics (AP): </a:t>
            </a:r>
            <a:r>
              <a:rPr lang="en-US" sz="23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The relationship between  American government(s) and politics.</a:t>
            </a:r>
          </a:p>
          <a:p>
            <a:endParaRPr lang="en-US" sz="3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76" y="246529"/>
            <a:ext cx="2411505" cy="15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7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25" y="617386"/>
            <a:ext cx="10396882" cy="1151965"/>
          </a:xfrm>
        </p:spPr>
        <p:txBody>
          <a:bodyPr/>
          <a:lstStyle/>
          <a:p>
            <a:r>
              <a:rPr lang="en-US" dirty="0"/>
              <a:t>Subfields of political </a:t>
            </a:r>
            <a:r>
              <a:rPr lang="en-US" dirty="0" smtClean="0"/>
              <a:t>science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71145"/>
            <a:ext cx="10394707" cy="3311189"/>
          </a:xfrm>
        </p:spPr>
        <p:txBody>
          <a:bodyPr/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International relations (IR):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How countries relate to other countries</a:t>
            </a:r>
            <a:r>
              <a:rPr lang="en-US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Comparative politics (CP):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Studying how different countries handle government and politics.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678" y="127930"/>
            <a:ext cx="1792659" cy="10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5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Subfields of political science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Research methodology: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How we actually do all of this studying.</a:t>
            </a:r>
            <a:endParaRPr lang="en-US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29" y="81435"/>
            <a:ext cx="1831405" cy="11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0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10396882" cy="1344706"/>
          </a:xfrm>
        </p:spPr>
        <p:txBody>
          <a:bodyPr/>
          <a:lstStyle/>
          <a:p>
            <a:pPr algn="ctr"/>
            <a:r>
              <a:rPr lang="en-US" dirty="0" smtClean="0"/>
              <a:t>What is a “Pre-Major”?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44708"/>
            <a:ext cx="10394707" cy="4029878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Transfers students (and newly admitted freshman) can ‘declare’ a political science major.</a:t>
            </a:r>
          </a:p>
          <a:p>
            <a:r>
              <a:rPr lang="en-US" sz="2800" cap="none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Means you’re part of our ‘team’!</a:t>
            </a:r>
          </a:p>
          <a:p>
            <a:r>
              <a:rPr lang="en-US" sz="2800" cap="none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Gets you priority registration during PASS 1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Doesn’t guarantee full major status for graduation</a:t>
            </a:r>
            <a:endParaRPr lang="en-US" sz="2800" b="1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3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4" y="201706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 you become a “full” Major?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19201"/>
            <a:ext cx="10394707" cy="4814046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2600" cap="none" dirty="0" smtClean="0">
                <a:latin typeface="Georgia" panose="02040502050405020303" pitchFamily="18" charset="0"/>
              </a:rPr>
              <a:t>Take all </a:t>
            </a:r>
            <a:r>
              <a:rPr lang="en-US" sz="2600" b="1" cap="none" dirty="0" smtClean="0">
                <a:latin typeface="Georgia" panose="02040502050405020303" pitchFamily="18" charset="0"/>
              </a:rPr>
              <a:t>five</a:t>
            </a:r>
            <a:r>
              <a:rPr lang="en-US" sz="2600" cap="none" dirty="0" smtClean="0">
                <a:latin typeface="Georgia" panose="02040502050405020303" pitchFamily="18" charset="0"/>
              </a:rPr>
              <a:t> lower division prep courses:</a:t>
            </a:r>
          </a:p>
          <a:p>
            <a:pPr lvl="1"/>
            <a:r>
              <a:rPr lang="en-US" sz="2300" b="1" cap="none" dirty="0" smtClean="0">
                <a:latin typeface="Georgia" panose="02040502050405020303" pitchFamily="18" charset="0"/>
              </a:rPr>
              <a:t>PS 1</a:t>
            </a:r>
            <a:r>
              <a:rPr lang="en-US" sz="2300" cap="none" dirty="0" smtClean="0">
                <a:latin typeface="Georgia" panose="02040502050405020303" pitchFamily="18" charset="0"/>
              </a:rPr>
              <a:t> – Intro to Political Philosophy</a:t>
            </a:r>
          </a:p>
          <a:p>
            <a:pPr lvl="1"/>
            <a:r>
              <a:rPr lang="en-US" sz="2300" b="1" cap="none" dirty="0" smtClean="0">
                <a:latin typeface="Georgia" panose="02040502050405020303" pitchFamily="18" charset="0"/>
              </a:rPr>
              <a:t>Ps 6 </a:t>
            </a:r>
            <a:r>
              <a:rPr lang="en-US" sz="2300" cap="none" dirty="0" smtClean="0">
                <a:latin typeface="Georgia" panose="02040502050405020303" pitchFamily="18" charset="0"/>
              </a:rPr>
              <a:t>- Intro to Comparative </a:t>
            </a:r>
            <a:r>
              <a:rPr lang="en-US" sz="2300" cap="none" dirty="0">
                <a:latin typeface="Georgia" panose="02040502050405020303" pitchFamily="18" charset="0"/>
              </a:rPr>
              <a:t>P</a:t>
            </a:r>
            <a:r>
              <a:rPr lang="en-US" sz="2300" cap="none" dirty="0" smtClean="0">
                <a:latin typeface="Georgia" panose="02040502050405020303" pitchFamily="18" charset="0"/>
              </a:rPr>
              <a:t>olitics</a:t>
            </a:r>
          </a:p>
          <a:p>
            <a:pPr lvl="1"/>
            <a:r>
              <a:rPr lang="en-US" sz="2300" b="1" cap="none" dirty="0" smtClean="0">
                <a:latin typeface="Georgia" panose="02040502050405020303" pitchFamily="18" charset="0"/>
              </a:rPr>
              <a:t>PS 7 </a:t>
            </a:r>
            <a:r>
              <a:rPr lang="en-US" sz="2300" cap="none" dirty="0" smtClean="0">
                <a:latin typeface="Georgia" panose="02040502050405020303" pitchFamily="18" charset="0"/>
              </a:rPr>
              <a:t>- Intro to International Relations</a:t>
            </a:r>
          </a:p>
          <a:p>
            <a:pPr lvl="1"/>
            <a:r>
              <a:rPr lang="en-US" sz="2300" b="1" cap="none" dirty="0" smtClean="0">
                <a:latin typeface="Georgia" panose="02040502050405020303" pitchFamily="18" charset="0"/>
              </a:rPr>
              <a:t>PS 12 </a:t>
            </a:r>
            <a:r>
              <a:rPr lang="en-US" sz="2300" cap="none" dirty="0" smtClean="0">
                <a:latin typeface="Georgia" panose="02040502050405020303" pitchFamily="18" charset="0"/>
              </a:rPr>
              <a:t>- Intro to </a:t>
            </a:r>
            <a:r>
              <a:rPr lang="en-US" sz="2300" cap="none" dirty="0">
                <a:latin typeface="Georgia" panose="02040502050405020303" pitchFamily="18" charset="0"/>
              </a:rPr>
              <a:t>A</a:t>
            </a:r>
            <a:r>
              <a:rPr lang="en-US" sz="2300" cap="none" dirty="0" smtClean="0">
                <a:latin typeface="Georgia" panose="02040502050405020303" pitchFamily="18" charset="0"/>
              </a:rPr>
              <a:t>merican Politics</a:t>
            </a:r>
          </a:p>
          <a:p>
            <a:pPr lvl="1"/>
            <a:r>
              <a:rPr lang="en-US" sz="2300" b="1" cap="none" dirty="0" smtClean="0">
                <a:latin typeface="Georgia" panose="02040502050405020303" pitchFamily="18" charset="0"/>
              </a:rPr>
              <a:t>PS 15 </a:t>
            </a:r>
            <a:r>
              <a:rPr lang="en-US" sz="2300" cap="none" dirty="0" smtClean="0">
                <a:latin typeface="Georgia" panose="02040502050405020303" pitchFamily="18" charset="0"/>
              </a:rPr>
              <a:t>- Intro to Research in Political Science</a:t>
            </a:r>
          </a:p>
          <a:p>
            <a:endParaRPr lang="en-US" sz="2600" cap="none" dirty="0" smtClean="0">
              <a:latin typeface="Georgia" panose="02040502050405020303" pitchFamily="18" charset="0"/>
            </a:endParaRPr>
          </a:p>
          <a:p>
            <a:r>
              <a:rPr lang="en-US" sz="2600" cap="none" dirty="0" smtClean="0">
                <a:latin typeface="Georgia" panose="02040502050405020303" pitchFamily="18" charset="0"/>
              </a:rPr>
              <a:t>Complete the ECON 1 &amp; 2 requirement</a:t>
            </a:r>
          </a:p>
          <a:p>
            <a:pPr marL="0" indent="0">
              <a:buNone/>
            </a:pPr>
            <a:endParaRPr lang="en-US" sz="2600" dirty="0" smtClean="0">
              <a:latin typeface="Georgia" panose="02040502050405020303" pitchFamily="18" charset="0"/>
            </a:endParaRPr>
          </a:p>
          <a:p>
            <a:r>
              <a:rPr lang="en-US" sz="2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Earn a</a:t>
            </a:r>
            <a:r>
              <a:rPr lang="en-US" sz="2600" b="1" i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 2.6 GPA </a:t>
            </a:r>
            <a:r>
              <a:rPr lang="en-US" sz="2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in the POLS prep </a:t>
            </a:r>
            <a:r>
              <a:rPr lang="en-US" sz="26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you take </a:t>
            </a:r>
            <a:r>
              <a:rPr lang="en-US" sz="2600" b="1" i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here</a:t>
            </a:r>
            <a:r>
              <a:rPr lang="en-US" sz="26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at UCSB!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71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232</TotalTime>
  <Words>707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Georgia</vt:lpstr>
      <vt:lpstr>Impact</vt:lpstr>
      <vt:lpstr>Times New Roman</vt:lpstr>
      <vt:lpstr>Main Event</vt:lpstr>
      <vt:lpstr>Transfer Student Information</vt:lpstr>
      <vt:lpstr>Welcome to Political Science!</vt:lpstr>
      <vt:lpstr>Who We are…</vt:lpstr>
      <vt:lpstr>What we do…</vt:lpstr>
      <vt:lpstr>Subfields of political science</vt:lpstr>
      <vt:lpstr>Subfields of political science  </vt:lpstr>
      <vt:lpstr>Subfields of political science </vt:lpstr>
      <vt:lpstr>What is a “Pre-Major”?</vt:lpstr>
      <vt:lpstr>How do you become a “full” Major?</vt:lpstr>
      <vt:lpstr>A Transfer Student’s Path to degree</vt:lpstr>
      <vt:lpstr>And the Path continues…</vt:lpstr>
      <vt:lpstr>What the college requires…</vt:lpstr>
      <vt:lpstr>Units required to graduate</vt:lpstr>
      <vt:lpstr>What does the next two years look like?</vt:lpstr>
      <vt:lpstr>Advancing  to the full POLS major</vt:lpstr>
      <vt:lpstr>How best to accomplish that goal?</vt:lpstr>
      <vt:lpstr>Other suggestions…</vt:lpstr>
      <vt:lpstr>As Part of the POLS team:</vt:lpstr>
      <vt:lpstr>Informational resources: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Student Information</dc:title>
  <dc:creator>User</dc:creator>
  <cp:lastModifiedBy>Alison Keleher</cp:lastModifiedBy>
  <cp:revision>18</cp:revision>
  <dcterms:created xsi:type="dcterms:W3CDTF">2016-08-01T17:09:11Z</dcterms:created>
  <dcterms:modified xsi:type="dcterms:W3CDTF">2018-08-15T18:26:11Z</dcterms:modified>
</cp:coreProperties>
</file>