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9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6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7FE9-78D3-41EB-90B9-8852295B078A}" type="datetimeFigureOut">
              <a:rPr lang="en-US" smtClean="0"/>
              <a:t>12/25/2018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CBF7-0D02-4DFF-A9A4-0A264ECD76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013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7FE9-78D3-41EB-90B9-8852295B078A}" type="datetimeFigureOut">
              <a:rPr lang="en-US" smtClean="0"/>
              <a:t>12/25/2018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CBF7-0D02-4DFF-A9A4-0A264ECD76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562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7FE9-78D3-41EB-90B9-8852295B078A}" type="datetimeFigureOut">
              <a:rPr lang="en-US" smtClean="0"/>
              <a:t>12/25/2018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CBF7-0D02-4DFF-A9A4-0A264ECD76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124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7FE9-78D3-41EB-90B9-8852295B078A}" type="datetimeFigureOut">
              <a:rPr lang="en-US" smtClean="0"/>
              <a:t>12/25/2018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CBF7-0D02-4DFF-A9A4-0A264ECD76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352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7FE9-78D3-41EB-90B9-8852295B078A}" type="datetimeFigureOut">
              <a:rPr lang="en-US" smtClean="0"/>
              <a:t>12/25/2018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CBF7-0D02-4DFF-A9A4-0A264ECD76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521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7FE9-78D3-41EB-90B9-8852295B078A}" type="datetimeFigureOut">
              <a:rPr lang="en-US" smtClean="0"/>
              <a:t>12/25/2018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CBF7-0D02-4DFF-A9A4-0A264ECD76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357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7FE9-78D3-41EB-90B9-8852295B078A}" type="datetimeFigureOut">
              <a:rPr lang="en-US" smtClean="0"/>
              <a:t>12/25/2018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CBF7-0D02-4DFF-A9A4-0A264ECD76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881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7FE9-78D3-41EB-90B9-8852295B078A}" type="datetimeFigureOut">
              <a:rPr lang="en-US" smtClean="0"/>
              <a:t>12/25/2018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CBF7-0D02-4DFF-A9A4-0A264ECD76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17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7FE9-78D3-41EB-90B9-8852295B078A}" type="datetimeFigureOut">
              <a:rPr lang="en-US" smtClean="0"/>
              <a:t>12/25/2018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CBF7-0D02-4DFF-A9A4-0A264ECD76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593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7FE9-78D3-41EB-90B9-8852295B078A}" type="datetimeFigureOut">
              <a:rPr lang="en-US" smtClean="0"/>
              <a:t>12/25/2018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CBF7-0D02-4DFF-A9A4-0A264ECD76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692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7FE9-78D3-41EB-90B9-8852295B078A}" type="datetimeFigureOut">
              <a:rPr lang="en-US" smtClean="0"/>
              <a:t>12/25/2018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CBF7-0D02-4DFF-A9A4-0A264ECD76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374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C7FE9-78D3-41EB-90B9-8852295B078A}" type="datetimeFigureOut">
              <a:rPr lang="en-US" smtClean="0"/>
              <a:t>12/25/2018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3CBF7-0D02-4DFF-A9A4-0A264ECD76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761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 dirty="0" smtClean="0"/>
              <a:t>THE INTERNATIONAL POLITICAL ECONOMY OF MONEY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Political Science 106MO</a:t>
            </a:r>
          </a:p>
          <a:p>
            <a:r>
              <a:rPr lang="en-US" dirty="0" smtClean="0"/>
              <a:t>Winter 2019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800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/>
              <a:t>INTERNATIONAL MONETARY GOVERNANCE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What do we mean by governance?</a:t>
            </a:r>
          </a:p>
          <a:p>
            <a:r>
              <a:rPr lang="en-US" dirty="0"/>
              <a:t>Is governance of the international monetary system possible without a world government?</a:t>
            </a:r>
          </a:p>
          <a:p>
            <a:r>
              <a:rPr lang="en-US" dirty="0"/>
              <a:t>Can global financial markets govern themselves?</a:t>
            </a:r>
          </a:p>
          <a:p>
            <a:r>
              <a:rPr lang="en-US" dirty="0"/>
              <a:t>What is the role of the International Monetary Fund?</a:t>
            </a:r>
          </a:p>
          <a:p>
            <a:r>
              <a:rPr lang="en-US" dirty="0"/>
              <a:t>Who controls the IMF?</a:t>
            </a:r>
          </a:p>
          <a:p>
            <a:r>
              <a:rPr lang="en-US" dirty="0"/>
              <a:t>Can national governments collectively provide international governance? </a:t>
            </a:r>
          </a:p>
          <a:p>
            <a:r>
              <a:rPr lang="en-US" dirty="0"/>
              <a:t>What is the role of the G-7?</a:t>
            </a:r>
          </a:p>
          <a:p>
            <a:r>
              <a:rPr lang="en-US" dirty="0"/>
              <a:t>What is the role of the G-20?</a:t>
            </a:r>
          </a:p>
          <a:p>
            <a:r>
              <a:rPr lang="en-US" dirty="0"/>
              <a:t>Is it true that “the system worked” during and after the crisis of 2008?</a:t>
            </a:r>
          </a:p>
          <a:p>
            <a:r>
              <a:rPr lang="en-US" dirty="0"/>
              <a:t>Did the global financial crisis transform the international monetary system?</a:t>
            </a:r>
          </a:p>
          <a:p>
            <a:r>
              <a:rPr lang="en-US" dirty="0"/>
              <a:t>Has the power of the United States in the monetary system been eclipsed by China?</a:t>
            </a:r>
          </a:p>
          <a:p>
            <a:r>
              <a:rPr lang="en-US" dirty="0"/>
              <a:t>Has the crisis introduced “a new heterogeneity of thinking” about international monetary governance?</a:t>
            </a:r>
          </a:p>
          <a:p>
            <a:endParaRPr lang="en-US" dirty="0"/>
          </a:p>
        </p:txBody>
      </p:sp>
      <p:pic>
        <p:nvPicPr>
          <p:cNvPr id="4" name="Picture 3" descr="Bitcoin: Responding to the Pessimist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164" y="2411179"/>
            <a:ext cx="2680139" cy="1120298"/>
          </a:xfrm>
          <a:prstGeom prst="rect">
            <a:avLst/>
          </a:prstGeom>
        </p:spPr>
      </p:pic>
      <p:pic>
        <p:nvPicPr>
          <p:cNvPr id="5" name="Picture 4" descr="Impact of Social Sciences – The policy world and academia offer widely different opportunities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180" y="3650260"/>
            <a:ext cx="1524000" cy="120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144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/>
              <a:t>MONETARY REGIONALISM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What is monetary regionalism?</a:t>
            </a:r>
          </a:p>
          <a:p>
            <a:r>
              <a:rPr lang="en-US" dirty="0"/>
              <a:t>What is territorial money?</a:t>
            </a:r>
          </a:p>
          <a:p>
            <a:r>
              <a:rPr lang="en-US" dirty="0"/>
              <a:t>What is meant by the deterritorialization of money?</a:t>
            </a:r>
          </a:p>
          <a:p>
            <a:r>
              <a:rPr lang="en-US" dirty="0"/>
              <a:t>What policy choices are available to governments to cope with currency competition?</a:t>
            </a:r>
          </a:p>
          <a:p>
            <a:r>
              <a:rPr lang="en-US" dirty="0"/>
              <a:t>Is the number of territorial currencies fated to contract significantly?</a:t>
            </a:r>
          </a:p>
          <a:p>
            <a:r>
              <a:rPr lang="en-US" dirty="0"/>
              <a:t>What are the arguments for or against formal dollarization?</a:t>
            </a:r>
          </a:p>
          <a:p>
            <a:r>
              <a:rPr lang="en-US" dirty="0"/>
              <a:t>What are the arguments for or against a currency board?</a:t>
            </a:r>
          </a:p>
          <a:p>
            <a:r>
              <a:rPr lang="en-US" dirty="0"/>
              <a:t>What are the arguments for or against monetary union?</a:t>
            </a:r>
          </a:p>
          <a:p>
            <a:r>
              <a:rPr lang="en-US" dirty="0"/>
              <a:t>What do we learn from the experience of the euro?</a:t>
            </a:r>
          </a:p>
          <a:p>
            <a:r>
              <a:rPr lang="en-US" dirty="0"/>
              <a:t>Should the euro be regarded as a success or a failure?</a:t>
            </a:r>
          </a:p>
          <a:p>
            <a:r>
              <a:rPr lang="en-US" dirty="0"/>
              <a:t>What is the future of the euro?</a:t>
            </a:r>
          </a:p>
          <a:p>
            <a:endParaRPr lang="en-US" dirty="0"/>
          </a:p>
        </p:txBody>
      </p:sp>
      <p:pic>
        <p:nvPicPr>
          <p:cNvPr id="4" name="Picture 3" descr="Uni moneter - Wikipedia bahasa Indonesia, ensiklopedia beba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589" y="0"/>
            <a:ext cx="3810000" cy="2790825"/>
          </a:xfrm>
          <a:prstGeom prst="rect">
            <a:avLst/>
          </a:prstGeom>
        </p:spPr>
      </p:pic>
      <p:pic>
        <p:nvPicPr>
          <p:cNvPr id="5" name="Picture 4" descr="Goofynomics: Cambio nominale e cambio reale: leggende metropolitane bipartis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581" y="3860430"/>
            <a:ext cx="2898648" cy="202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142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/>
              <a:t>ALTERNATIVE MONEYS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“local currencies” (aka “community currencies”) and how do they work?</a:t>
            </a:r>
          </a:p>
          <a:p>
            <a:r>
              <a:rPr lang="en-US" dirty="0"/>
              <a:t>What are electronic currencies and how do they work?</a:t>
            </a:r>
          </a:p>
          <a:p>
            <a:r>
              <a:rPr lang="en-US" dirty="0"/>
              <a:t>Can the number of alternative moneys be expected to increase or decrease?</a:t>
            </a:r>
          </a:p>
          <a:p>
            <a:r>
              <a:rPr lang="en-US" dirty="0"/>
              <a:t>What are the implications of alternative moneys for traditional monetary policy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3" descr="After Bitcoin, are you ready for the next generation of cryptocurrencies?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793" y="4962698"/>
            <a:ext cx="3067396" cy="1214265"/>
          </a:xfrm>
          <a:prstGeom prst="rect">
            <a:avLst/>
          </a:prstGeom>
        </p:spPr>
      </p:pic>
      <p:pic>
        <p:nvPicPr>
          <p:cNvPr id="5" name="Picture 4" descr="Bitcoin Might Not Be Money, but Cryptocurrencies are the Way of the Future | Cato @ Libert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204" y="4688378"/>
            <a:ext cx="5277196" cy="189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965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/>
              <a:t>FUTURE SCENARIOS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centrifugal forces that threaten to pull the international monetary system apart?</a:t>
            </a:r>
          </a:p>
          <a:p>
            <a:r>
              <a:rPr lang="en-US" dirty="0"/>
              <a:t>What are the centripetal forces that help to hold the system together?</a:t>
            </a:r>
          </a:p>
          <a:p>
            <a:r>
              <a:rPr lang="en-US" dirty="0"/>
              <a:t>Can liberal multilateralism be strengthened?</a:t>
            </a:r>
          </a:p>
          <a:p>
            <a:r>
              <a:rPr lang="en-US" dirty="0"/>
              <a:t>Can fragmentation and conflict be avoided?</a:t>
            </a:r>
          </a:p>
          <a:p>
            <a:r>
              <a:rPr lang="en-US" dirty="0"/>
              <a:t>How realistic is “cooperative decentralization?”</a:t>
            </a:r>
          </a:p>
          <a:p>
            <a:r>
              <a:rPr lang="en-US" dirty="0"/>
              <a:t>Is “more of the same” (status quo) the default option?</a:t>
            </a:r>
          </a:p>
          <a:p>
            <a:r>
              <a:rPr lang="en-US" dirty="0"/>
              <a:t>Who will run the show?</a:t>
            </a:r>
          </a:p>
        </p:txBody>
      </p:sp>
      <p:pic>
        <p:nvPicPr>
          <p:cNvPr id="4" name="Picture 3" descr="Adelfia on-line: Adelfia 2042...le proiezioni della comunità che sarà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618" y="67469"/>
            <a:ext cx="3968128" cy="169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476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/>
              <a:t>INTERNATIONAL MONEY -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What </a:t>
            </a:r>
            <a:r>
              <a:rPr lang="en-US" dirty="0"/>
              <a:t>is money?</a:t>
            </a:r>
          </a:p>
          <a:p>
            <a:r>
              <a:rPr lang="en-US" dirty="0"/>
              <a:t>What is international money?</a:t>
            </a:r>
          </a:p>
          <a:p>
            <a:r>
              <a:rPr lang="en-US" dirty="0"/>
              <a:t>What is the balance of payments?  Why does it matter?</a:t>
            </a:r>
          </a:p>
          <a:p>
            <a:r>
              <a:rPr lang="en-US" dirty="0"/>
              <a:t>What choices does a government have when the balance of payments is in deficit?</a:t>
            </a:r>
          </a:p>
          <a:p>
            <a:r>
              <a:rPr lang="en-US" dirty="0"/>
              <a:t>What is the difference between fixed and floating exchange rates?</a:t>
            </a:r>
          </a:p>
          <a:p>
            <a:r>
              <a:rPr lang="en-US" dirty="0"/>
              <a:t>What is the “Unholy Trinity”?</a:t>
            </a:r>
          </a:p>
          <a:p>
            <a:r>
              <a:rPr lang="en-US" dirty="0"/>
              <a:t>What is the role of international liquidity?</a:t>
            </a:r>
          </a:p>
          <a:p>
            <a:r>
              <a:rPr lang="en-US" dirty="0"/>
              <a:t>What is meant by the problem of confidence?</a:t>
            </a:r>
          </a:p>
          <a:p>
            <a:r>
              <a:rPr lang="en-US" dirty="0"/>
              <a:t>What is an international monetary regime?</a:t>
            </a:r>
          </a:p>
          <a:p>
            <a:r>
              <a:rPr lang="en-US" dirty="0"/>
              <a:t>What international monetary regimes have existed in recent history?</a:t>
            </a:r>
          </a:p>
          <a:p>
            <a:r>
              <a:rPr lang="en-US" dirty="0"/>
              <a:t>What does the international monetary regime look like today?</a:t>
            </a:r>
          </a:p>
          <a:p>
            <a:r>
              <a:rPr lang="en-US" dirty="0"/>
              <a:t>What is the role of the US dollar in today’s international monetary regime?</a:t>
            </a:r>
          </a:p>
          <a:p>
            <a:endParaRPr lang="en-US" dirty="0"/>
          </a:p>
        </p:txBody>
      </p:sp>
      <p:pic>
        <p:nvPicPr>
          <p:cNvPr id="5" name="Picture 4" descr="Blog – Blue Ink Alchem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453" y="3141784"/>
            <a:ext cx="1986085" cy="294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958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/>
              <a:t>CLASSICAL GOLD STANDARD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What was the classical gold standard?</a:t>
            </a:r>
          </a:p>
          <a:p>
            <a:r>
              <a:rPr lang="en-US" dirty="0"/>
              <a:t>How did the gold standard come into existence?</a:t>
            </a:r>
          </a:p>
          <a:p>
            <a:r>
              <a:rPr lang="en-US" dirty="0"/>
              <a:t>How did the gold standard work?</a:t>
            </a:r>
          </a:p>
          <a:p>
            <a:r>
              <a:rPr lang="en-US" dirty="0"/>
              <a:t>Did the gold standard work well?</a:t>
            </a:r>
          </a:p>
          <a:p>
            <a:r>
              <a:rPr lang="en-US" dirty="0"/>
              <a:t>What were the “rules of the game”?</a:t>
            </a:r>
          </a:p>
          <a:p>
            <a:r>
              <a:rPr lang="en-US" dirty="0"/>
              <a:t>What is the difference between the gold standard and a bimetallic standard (bimetallism)?</a:t>
            </a:r>
          </a:p>
          <a:p>
            <a:r>
              <a:rPr lang="en-US" dirty="0"/>
              <a:t>What role did bimetallism play in late nineteenth-century American history?</a:t>
            </a:r>
          </a:p>
          <a:p>
            <a:r>
              <a:rPr lang="en-US" dirty="0"/>
              <a:t>What does “The Wizard of Oz” teach us (if anything) about monetary history?</a:t>
            </a:r>
          </a:p>
        </p:txBody>
      </p:sp>
      <p:pic>
        <p:nvPicPr>
          <p:cNvPr id="4" name="Picture 3" descr="הקוסם מארץ עוץ – ויקיפדיה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150" y="220297"/>
            <a:ext cx="2381250" cy="307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811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/>
              <a:t>INTERWAR PERIOD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Why did the classical gold standard come to an end? </a:t>
            </a:r>
          </a:p>
          <a:p>
            <a:r>
              <a:rPr lang="en-US" dirty="0"/>
              <a:t>What was done to try to reconstruct the gold standard?</a:t>
            </a:r>
          </a:p>
          <a:p>
            <a:r>
              <a:rPr lang="en-US" dirty="0"/>
              <a:t>What was the significance of the Genoa Conference?</a:t>
            </a:r>
          </a:p>
          <a:p>
            <a:r>
              <a:rPr lang="en-US" dirty="0"/>
              <a:t>What is the difference between a gold standard and a gold-exchange standard?</a:t>
            </a:r>
          </a:p>
          <a:p>
            <a:r>
              <a:rPr lang="en-US" dirty="0"/>
              <a:t>Why did the reconstructed gold standard fail?</a:t>
            </a:r>
          </a:p>
          <a:p>
            <a:r>
              <a:rPr lang="en-US" dirty="0"/>
              <a:t>What is the theory of hegemonic stability?</a:t>
            </a:r>
          </a:p>
          <a:p>
            <a:r>
              <a:rPr lang="en-US" dirty="0"/>
              <a:t>What role did monetary blocs play after the collapse </a:t>
            </a:r>
            <a:r>
              <a:rPr lang="en-US" dirty="0" smtClean="0"/>
              <a:t>of the reconstructed gold </a:t>
            </a:r>
            <a:r>
              <a:rPr lang="en-US" dirty="0"/>
              <a:t>standard?</a:t>
            </a:r>
          </a:p>
          <a:p>
            <a:r>
              <a:rPr lang="en-US" dirty="0"/>
              <a:t>What was the significance of the Tripartite Agreement?</a:t>
            </a:r>
          </a:p>
          <a:p>
            <a:endParaRPr lang="en-US" dirty="0"/>
          </a:p>
        </p:txBody>
      </p:sp>
      <p:pic>
        <p:nvPicPr>
          <p:cNvPr id="5" name="Picture 4" descr="Gold PNG Transparent Images | PNG Al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058" y="83128"/>
            <a:ext cx="3586942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360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/>
              <a:t>BRETTON WOODS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What was the Bretton Woods conference?</a:t>
            </a:r>
          </a:p>
          <a:p>
            <a:r>
              <a:rPr lang="en-US" dirty="0"/>
              <a:t>Why was the International Monetary Fund created?</a:t>
            </a:r>
          </a:p>
          <a:p>
            <a:r>
              <a:rPr lang="en-US" dirty="0"/>
              <a:t>What was the Bretton Woods system?</a:t>
            </a:r>
          </a:p>
          <a:p>
            <a:r>
              <a:rPr lang="en-US" dirty="0"/>
              <a:t>Why was it so difficult to sustain a system of “pegged but adjustable” exchange rates?</a:t>
            </a:r>
          </a:p>
          <a:p>
            <a:r>
              <a:rPr lang="en-US" dirty="0"/>
              <a:t>Why was the pound sterling so often in crisis?</a:t>
            </a:r>
          </a:p>
          <a:p>
            <a:r>
              <a:rPr lang="en-US" dirty="0"/>
              <a:t>What was the Triffin dilemma?</a:t>
            </a:r>
          </a:p>
          <a:p>
            <a:r>
              <a:rPr lang="en-US" dirty="0"/>
              <a:t>What was the Group of Ten?</a:t>
            </a:r>
          </a:p>
          <a:p>
            <a:r>
              <a:rPr lang="en-US" dirty="0"/>
              <a:t>Why were Special Drawing Rights (SDRs) created?</a:t>
            </a:r>
          </a:p>
          <a:p>
            <a:r>
              <a:rPr lang="en-US" dirty="0"/>
              <a:t>Why did the United States close the gold window in 1971?</a:t>
            </a:r>
          </a:p>
        </p:txBody>
      </p:sp>
      <p:pic>
        <p:nvPicPr>
          <p:cNvPr id="4" name="Picture 3" descr="Bretton-Woods-System –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534" y="700088"/>
            <a:ext cx="2885016" cy="1981200"/>
          </a:xfrm>
          <a:prstGeom prst="rect">
            <a:avLst/>
          </a:prstGeom>
        </p:spPr>
      </p:pic>
      <p:pic>
        <p:nvPicPr>
          <p:cNvPr id="5" name="Picture 4" descr="Harry Dexter White - Wiki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868" y="3620030"/>
            <a:ext cx="1993293" cy="255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009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/>
              <a:t>AFTER BRETTON WOODS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Did the Bretton Woods system die?</a:t>
            </a:r>
          </a:p>
          <a:p>
            <a:r>
              <a:rPr lang="en-US" dirty="0"/>
              <a:t>What are the problems of adjustment, liquidity, and confidence?</a:t>
            </a:r>
          </a:p>
          <a:p>
            <a:r>
              <a:rPr lang="en-US" dirty="0"/>
              <a:t>Why did so many currencies begin to float after 1971/73?</a:t>
            </a:r>
          </a:p>
          <a:p>
            <a:r>
              <a:rPr lang="en-US" dirty="0"/>
              <a:t>What was the significance of the Second Amendment to the Articles of Agreement of the IMF?</a:t>
            </a:r>
          </a:p>
          <a:p>
            <a:r>
              <a:rPr lang="en-US" dirty="0"/>
              <a:t>Why has IMF surveillance been so ineffective?</a:t>
            </a:r>
          </a:p>
          <a:p>
            <a:r>
              <a:rPr lang="en-US" dirty="0"/>
              <a:t>Where did the Group of 5 (now G-7) come from?</a:t>
            </a:r>
          </a:p>
          <a:p>
            <a:r>
              <a:rPr lang="en-US" dirty="0"/>
              <a:t>What were the Plaza and Louvre accords?</a:t>
            </a:r>
          </a:p>
          <a:p>
            <a:r>
              <a:rPr lang="en-US" dirty="0"/>
              <a:t>Why is the management of international liquidity so difficult today?</a:t>
            </a:r>
          </a:p>
          <a:p>
            <a:r>
              <a:rPr lang="en-US" dirty="0"/>
              <a:t>Who controls the growth of international liquidity?</a:t>
            </a:r>
          </a:p>
          <a:p>
            <a:r>
              <a:rPr lang="en-US" dirty="0"/>
              <a:t>What alternatives are there to today’s dollar? </a:t>
            </a:r>
          </a:p>
          <a:p>
            <a:r>
              <a:rPr lang="en-US" dirty="0"/>
              <a:t>How did the euro come into existence?</a:t>
            </a:r>
          </a:p>
          <a:p>
            <a:r>
              <a:rPr lang="en-US" dirty="0"/>
              <a:t>What is the Maastricht Treaty?</a:t>
            </a:r>
          </a:p>
          <a:p>
            <a:r>
              <a:rPr lang="en-US" dirty="0"/>
              <a:t>Is the emergence of rivals to the dollar desirable or undesirable?</a:t>
            </a:r>
          </a:p>
        </p:txBody>
      </p:sp>
      <p:pic>
        <p:nvPicPr>
          <p:cNvPr id="4" name="Picture 3" descr="プラザ合意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841" y="615143"/>
            <a:ext cx="2211187" cy="1684510"/>
          </a:xfrm>
          <a:prstGeom prst="rect">
            <a:avLst/>
          </a:prstGeom>
        </p:spPr>
      </p:pic>
      <p:pic>
        <p:nvPicPr>
          <p:cNvPr id="5" name="Picture 4" descr="File:Louvre Cour Carrée June 2010.jpg - Wikimedia Common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144" y="3607723"/>
            <a:ext cx="3433157" cy="194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735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/>
              <a:t>EXCHANGE 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What trade-offs do policy makers face in the choice of an exchange-rate regime?</a:t>
            </a:r>
          </a:p>
          <a:p>
            <a:r>
              <a:rPr lang="en-US" dirty="0"/>
              <a:t>What trade-offs do policy makers face in the choice of exchange-rate level?</a:t>
            </a:r>
          </a:p>
          <a:p>
            <a:r>
              <a:rPr lang="en-US" dirty="0"/>
              <a:t>Who benefits or loses from the choice of an exchange-rate regime?</a:t>
            </a:r>
          </a:p>
          <a:p>
            <a:r>
              <a:rPr lang="en-US" dirty="0"/>
              <a:t>Who benefits or loses from the choice of exchange-rate level?</a:t>
            </a:r>
          </a:p>
          <a:p>
            <a:r>
              <a:rPr lang="en-US" dirty="0"/>
              <a:t>What is the role of electoral considerations in exchange-rate policy making?</a:t>
            </a:r>
          </a:p>
          <a:p>
            <a:r>
              <a:rPr lang="en-US" dirty="0"/>
              <a:t>What is the effect of the Unholy Trinity in exchange-rate policy choice?</a:t>
            </a:r>
          </a:p>
          <a:p>
            <a:r>
              <a:rPr lang="en-US" dirty="0"/>
              <a:t>How serious is the risk of “currency war”?</a:t>
            </a:r>
          </a:p>
          <a:p>
            <a:r>
              <a:rPr lang="en-US" dirty="0"/>
              <a:t>Is the Federal Reserve fighting a currency war?</a:t>
            </a:r>
          </a:p>
          <a:p>
            <a:r>
              <a:rPr lang="en-US" dirty="0"/>
              <a:t>Is China fighting a currency war?</a:t>
            </a:r>
          </a:p>
          <a:p>
            <a:r>
              <a:rPr lang="en-US" dirty="0"/>
              <a:t>How effective is the exchange-rate “weapon”?</a:t>
            </a:r>
          </a:p>
        </p:txBody>
      </p:sp>
      <p:pic>
        <p:nvPicPr>
          <p:cNvPr id="4" name="Picture 3" descr="How To Get The Foreign Currency Exchange Rate You Want Before You Travel Oversea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903" y="13476"/>
            <a:ext cx="3212590" cy="1812149"/>
          </a:xfrm>
          <a:prstGeom prst="rect">
            <a:avLst/>
          </a:prstGeom>
        </p:spPr>
      </p:pic>
      <p:pic>
        <p:nvPicPr>
          <p:cNvPr id="5" name="Picture 4" descr="China Just Started A Currency War: Here’s what it means for you : The Corbett Repor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137" y="4274994"/>
            <a:ext cx="3832167" cy="203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791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/>
              <a:t>GLOBAL FINANCIAL MARKETS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What explains the globalization of financial markets?</a:t>
            </a:r>
          </a:p>
          <a:p>
            <a:r>
              <a:rPr lang="en-US" dirty="0"/>
              <a:t>What is the effect of financial globalization on economic policy making by governments?</a:t>
            </a:r>
          </a:p>
          <a:p>
            <a:r>
              <a:rPr lang="en-US" dirty="0"/>
              <a:t>What policy options do governments have to cope with globalized finance?</a:t>
            </a:r>
          </a:p>
          <a:p>
            <a:r>
              <a:rPr lang="en-US" dirty="0"/>
              <a:t>Are capital controls the solution?</a:t>
            </a:r>
          </a:p>
          <a:p>
            <a:r>
              <a:rPr lang="en-US" dirty="0"/>
              <a:t>Are financial crises inevitable?</a:t>
            </a:r>
          </a:p>
          <a:p>
            <a:r>
              <a:rPr lang="en-US" dirty="0"/>
              <a:t>Can financial crises be prevented?</a:t>
            </a:r>
          </a:p>
          <a:p>
            <a:r>
              <a:rPr lang="en-US" dirty="0"/>
              <a:t>Can financial crisis be effectively managed?</a:t>
            </a:r>
          </a:p>
          <a:p>
            <a:r>
              <a:rPr lang="en-US" dirty="0"/>
              <a:t>What caused the global financial crisis of 2008?</a:t>
            </a:r>
          </a:p>
          <a:p>
            <a:r>
              <a:rPr lang="en-US" dirty="0"/>
              <a:t>How effective were policy responses to the global financial crisis?</a:t>
            </a:r>
          </a:p>
          <a:p>
            <a:r>
              <a:rPr lang="en-US" dirty="0"/>
              <a:t>Have financial markets gone mad?</a:t>
            </a:r>
          </a:p>
          <a:p>
            <a:endParaRPr lang="en-US" dirty="0"/>
          </a:p>
        </p:txBody>
      </p:sp>
      <p:pic>
        <p:nvPicPr>
          <p:cNvPr id="5" name="Picture 4" descr="Siamo alla vigilia di una sell-off sull'obbligazionario? - Rischio Calcolat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607" y="365125"/>
            <a:ext cx="2460568" cy="1393031"/>
          </a:xfrm>
          <a:prstGeom prst="rect">
            <a:avLst/>
          </a:prstGeom>
        </p:spPr>
      </p:pic>
      <p:pic>
        <p:nvPicPr>
          <p:cNvPr id="7" name="Picture 6" descr="¿Ha entrado Occidente en un declive económico endémico? | Empresa y economí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908" y="3291839"/>
            <a:ext cx="3008515" cy="195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114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/>
              <a:t>INTERNATIONAL MONETARY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What is international monetary power?</a:t>
            </a:r>
          </a:p>
          <a:p>
            <a:r>
              <a:rPr lang="en-US" dirty="0"/>
              <a:t>How can international monetary power be exercised?</a:t>
            </a:r>
          </a:p>
          <a:p>
            <a:r>
              <a:rPr lang="en-US" dirty="0"/>
              <a:t>What are the limits of international monetary power?</a:t>
            </a:r>
          </a:p>
          <a:p>
            <a:r>
              <a:rPr lang="en-US" dirty="0"/>
              <a:t>Where does international monetary power come from?</a:t>
            </a:r>
          </a:p>
          <a:p>
            <a:r>
              <a:rPr lang="en-US" dirty="0"/>
              <a:t>What is the difference between monetary power and currency power?</a:t>
            </a:r>
          </a:p>
          <a:p>
            <a:r>
              <a:rPr lang="en-US" dirty="0"/>
              <a:t>What is the effect of currency power on general state power?</a:t>
            </a:r>
          </a:p>
          <a:p>
            <a:r>
              <a:rPr lang="en-US" dirty="0"/>
              <a:t>What is the effect of general state power on currency power?</a:t>
            </a:r>
          </a:p>
          <a:p>
            <a:r>
              <a:rPr lang="en-US" dirty="0"/>
              <a:t>What is the outlook for the dollar as an instrument of US policy?</a:t>
            </a:r>
          </a:p>
          <a:p>
            <a:r>
              <a:rPr lang="en-US" dirty="0"/>
              <a:t>What is the outlook for the Chinese RMB as an instrument of Chinese policy?</a:t>
            </a:r>
          </a:p>
          <a:p>
            <a:endParaRPr lang="en-US" dirty="0"/>
          </a:p>
        </p:txBody>
      </p:sp>
      <p:pic>
        <p:nvPicPr>
          <p:cNvPr id="5" name="Picture 4" descr="How to Break the Power of Money by David Korten — YES! Magazin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426" y="2346240"/>
            <a:ext cx="3034145" cy="1286422"/>
          </a:xfrm>
          <a:prstGeom prst="rect">
            <a:avLst/>
          </a:prstGeom>
        </p:spPr>
      </p:pic>
      <p:pic>
        <p:nvPicPr>
          <p:cNvPr id="6" name="Picture 5" descr="Finance in a global worl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826" y="1263535"/>
            <a:ext cx="3360900" cy="237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976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1176</Words>
  <Application>Microsoft Office PowerPoint</Application>
  <PresentationFormat>Widescreen</PresentationFormat>
  <Paragraphs>129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THE INTERNATIONAL POLITICAL ECONOMY OF MONEY</vt:lpstr>
      <vt:lpstr>INTERNATIONAL MONEY - OVERVIEW</vt:lpstr>
      <vt:lpstr>CLASSICAL GOLD STANDARD</vt:lpstr>
      <vt:lpstr>INTERWAR PERIOD</vt:lpstr>
      <vt:lpstr>BRETTON WOODS</vt:lpstr>
      <vt:lpstr>AFTER BRETTON WOODS</vt:lpstr>
      <vt:lpstr>EXCHANGE RATES</vt:lpstr>
      <vt:lpstr>GLOBAL FINANCIAL MARKETS</vt:lpstr>
      <vt:lpstr>INTERNATIONAL MONETARY POWER</vt:lpstr>
      <vt:lpstr>INTERNATIONAL MONETARY GOVERNANCE</vt:lpstr>
      <vt:lpstr>MONETARY REGIONALISM</vt:lpstr>
      <vt:lpstr>ALTERNATIVE MONEYS</vt:lpstr>
      <vt:lpstr>FUTURE SCENARIOS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INTERNATIONAL POLITICAL ECONOMY OF MONEY</dc:title>
  <dc:creator>User</dc:creator>
  <cp:lastModifiedBy>User</cp:lastModifiedBy>
  <cp:revision>33</cp:revision>
  <dcterms:created xsi:type="dcterms:W3CDTF">2018-03-29T05:58:44Z</dcterms:created>
  <dcterms:modified xsi:type="dcterms:W3CDTF">2018-12-25T21:54:38Z</dcterms:modified>
</cp:coreProperties>
</file>