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9" r:id="rId4"/>
    <p:sldId id="258" r:id="rId5"/>
    <p:sldId id="261" r:id="rId6"/>
    <p:sldId id="269" r:id="rId7"/>
    <p:sldId id="270" r:id="rId8"/>
    <p:sldId id="260" r:id="rId9"/>
    <p:sldId id="262" r:id="rId10"/>
    <p:sldId id="281" r:id="rId11"/>
    <p:sldId id="279" r:id="rId12"/>
    <p:sldId id="271" r:id="rId13"/>
    <p:sldId id="272" r:id="rId14"/>
    <p:sldId id="273" r:id="rId15"/>
    <p:sldId id="275" r:id="rId16"/>
    <p:sldId id="276" r:id="rId17"/>
    <p:sldId id="282" r:id="rId18"/>
    <p:sldId id="263" r:id="rId19"/>
    <p:sldId id="264" r:id="rId20"/>
    <p:sldId id="265" r:id="rId21"/>
    <p:sldId id="266" r:id="rId22"/>
    <p:sldId id="277" r:id="rId23"/>
    <p:sldId id="27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7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760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72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7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11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AE1F8B-BA09-4A66-A7DB-635637A4520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sci.ucsb.edu/undergrad/major-requiremen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lSci.UCSB" TargetMode="External"/><Relationship Id="rId2" Type="http://schemas.openxmlformats.org/officeDocument/2006/relationships/hyperlink" Target="http://www.polsci.ucsb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://www.polsci.ucsb.edu/undergrad/advising" TargetMode="External"/><Relationship Id="rId4" Type="http://schemas.openxmlformats.org/officeDocument/2006/relationships/hyperlink" Target="http://duels.ucsb.edu/advisi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dvising@polsci.ucsb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sci.ucsb.edu/undergrad/advis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062" y="662948"/>
            <a:ext cx="9755187" cy="2340834"/>
          </a:xfrm>
        </p:spPr>
        <p:txBody>
          <a:bodyPr/>
          <a:lstStyle/>
          <a:p>
            <a:r>
              <a:rPr lang="en-US" dirty="0"/>
              <a:t>Transfer Student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4365" y="3253945"/>
            <a:ext cx="9755187" cy="1484246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UCSB POLITICAL SCIENCE department </a:t>
            </a:r>
            <a:r>
              <a:rPr lang="en-US" sz="3200" dirty="0">
                <a:solidFill>
                  <a:srgbClr val="FFC000"/>
                </a:solidFill>
              </a:rPr>
              <a:t>             </a:t>
            </a:r>
          </a:p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Dr. Alison Keleher, Undergraduate Program Coordinator</a:t>
            </a:r>
          </a:p>
        </p:txBody>
      </p:sp>
    </p:spTree>
    <p:extLst>
      <p:ext uri="{BB962C8B-B14F-4D97-AF65-F5344CB8AC3E}">
        <p14:creationId xmlns:p14="http://schemas.microsoft.com/office/powerpoint/2010/main" val="197680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F1F2-307B-474B-8FA3-D2547EF9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5261"/>
            <a:ext cx="10396882" cy="95197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pols work transfers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07079" y="1077239"/>
            <a:ext cx="5398718" cy="49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BB69-2AE8-4ADA-ACDB-12941553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9382"/>
            <a:ext cx="10396882" cy="1234033"/>
          </a:xfrm>
        </p:spPr>
        <p:txBody>
          <a:bodyPr/>
          <a:lstStyle/>
          <a:p>
            <a:pPr algn="ctr"/>
            <a:r>
              <a:rPr lang="en-US" dirty="0"/>
              <a:t>POLS degree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8C883-3038-4537-91BA-53E00E3B3A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38795"/>
            <a:ext cx="10394707" cy="3930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>
                <a:latin typeface="Georgia" panose="02040502050405020303" pitchFamily="18" charset="0"/>
              </a:rPr>
              <a:t>You can read all about our major and its requirements on this page of our website:</a:t>
            </a:r>
          </a:p>
          <a:p>
            <a:pPr marL="0" indent="0">
              <a:buNone/>
            </a:pPr>
            <a:endParaRPr lang="en-US" sz="2800" cap="none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  <a:hlinkClick r:id="rId2"/>
              </a:rPr>
              <a:t>https://www.polsci.ucsb.edu/undergrad/major-requirements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Transfer Student’s Path to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352502"/>
            <a:ext cx="10394707" cy="3022083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180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>
                <a:latin typeface="Georgia" panose="02040502050405020303" pitchFamily="18" charset="0"/>
              </a:rPr>
              <a:t>Units total needed to finish your degree.</a:t>
            </a:r>
          </a:p>
          <a:p>
            <a:r>
              <a:rPr lang="en-US" cap="none" dirty="0">
                <a:latin typeface="Georgia" panose="02040502050405020303" pitchFamily="18" charset="0"/>
              </a:rPr>
              <a:t>Transfer students </a:t>
            </a:r>
            <a:r>
              <a:rPr lang="en-US" i="1" cap="none" dirty="0">
                <a:latin typeface="Georgia" panose="02040502050405020303" pitchFamily="18" charset="0"/>
              </a:rPr>
              <a:t>can</a:t>
            </a:r>
            <a:r>
              <a:rPr lang="en-US" cap="none" dirty="0">
                <a:latin typeface="Georgia" panose="02040502050405020303" pitchFamily="18" charset="0"/>
              </a:rPr>
              <a:t> come in with a max of </a:t>
            </a:r>
            <a:r>
              <a:rPr lang="en-US" b="1" cap="none" dirty="0">
                <a:latin typeface="Georgia" panose="02040502050405020303" pitchFamily="18" charset="0"/>
              </a:rPr>
              <a:t>105</a:t>
            </a:r>
            <a:r>
              <a:rPr lang="en-US" cap="none" dirty="0">
                <a:latin typeface="Georgia" panose="02040502050405020303" pitchFamily="18" charset="0"/>
              </a:rPr>
              <a:t> units.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75" y="3655868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60615"/>
          </a:xfrm>
        </p:spPr>
        <p:txBody>
          <a:bodyPr>
            <a:normAutofit fontScale="90000"/>
          </a:bodyPr>
          <a:lstStyle/>
          <a:p>
            <a:r>
              <a:rPr lang="en-US" dirty="0"/>
              <a:t>And the Path continues…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Political science </a:t>
            </a:r>
            <a:r>
              <a:rPr lang="en-US" cap="none" dirty="0">
                <a:latin typeface="Georgia" panose="02040502050405020303" pitchFamily="18" charset="0"/>
              </a:rPr>
              <a:t>requires completion of the following</a:t>
            </a:r>
            <a:r>
              <a:rPr lang="en-US" dirty="0">
                <a:latin typeface="Georgia" panose="02040502050405020303" pitchFamily="18" charset="0"/>
              </a:rPr>
              <a:t>: </a:t>
            </a:r>
          </a:p>
          <a:p>
            <a:pPr marL="0" lv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Lower Division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Units</a:t>
            </a:r>
            <a:r>
              <a:rPr lang="en-US" dirty="0">
                <a:latin typeface="Georgia" panose="02040502050405020303" pitchFamily="18" charset="0"/>
              </a:rPr>
              <a:t>: POLS 1, 6, 7, 12 &amp; 15 = </a:t>
            </a:r>
            <a:r>
              <a:rPr lang="en-US" b="1" dirty="0">
                <a:latin typeface="Georgia" panose="02040502050405020303" pitchFamily="18" charset="0"/>
              </a:rPr>
              <a:t>21 </a:t>
            </a:r>
            <a:r>
              <a:rPr lang="en-US" b="1" cap="none" dirty="0">
                <a:latin typeface="Georgia" panose="02040502050405020303" pitchFamily="18" charset="0"/>
              </a:rPr>
              <a:t>units</a:t>
            </a:r>
            <a:r>
              <a:rPr lang="en-US" b="1" dirty="0">
                <a:latin typeface="Georgia" panose="02040502050405020303" pitchFamily="18" charset="0"/>
              </a:rPr>
              <a:t>   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cap="none" dirty="0">
                <a:latin typeface="Georgia" panose="02040502050405020303" pitchFamily="18" charset="0"/>
              </a:rPr>
              <a:t>Many transfer students come in with at least </a:t>
            </a:r>
            <a:r>
              <a:rPr lang="en-US" b="1" cap="none" dirty="0">
                <a:latin typeface="Georgia" panose="02040502050405020303" pitchFamily="18" charset="0"/>
              </a:rPr>
              <a:t>4</a:t>
            </a:r>
            <a:r>
              <a:rPr lang="en-US" cap="none" dirty="0">
                <a:latin typeface="Georgia" panose="02040502050405020303" pitchFamily="18" charset="0"/>
              </a:rPr>
              <a:t> to </a:t>
            </a:r>
            <a:r>
              <a:rPr lang="en-US" b="1" cap="none" dirty="0">
                <a:latin typeface="Georgia" panose="02040502050405020303" pitchFamily="18" charset="0"/>
              </a:rPr>
              <a:t>8</a:t>
            </a:r>
            <a:r>
              <a:rPr lang="en-US" cap="none" dirty="0">
                <a:latin typeface="Georgia" panose="02040502050405020303" pitchFamily="18" charset="0"/>
              </a:rPr>
              <a:t> transferred POLS units</a:t>
            </a:r>
            <a:r>
              <a:rPr lang="en-US" dirty="0">
                <a:latin typeface="Georgia" panose="02040502050405020303" pitchFamily="18" charset="0"/>
              </a:rPr>
              <a:t>.)</a:t>
            </a:r>
          </a:p>
          <a:p>
            <a:pPr marL="457200" lvl="1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40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i="1" cap="none" dirty="0">
                <a:latin typeface="Georgia" panose="02040502050405020303" pitchFamily="18" charset="0"/>
              </a:rPr>
              <a:t>Upper Division</a:t>
            </a:r>
            <a:r>
              <a:rPr lang="en-US" cap="none" dirty="0">
                <a:latin typeface="Georgia" panose="02040502050405020303" pitchFamily="18" charset="0"/>
              </a:rPr>
              <a:t> POLS units (CANNOT come from a community college)</a:t>
            </a:r>
          </a:p>
          <a:p>
            <a:pPr marL="457200" lvl="1" indent="0">
              <a:buNone/>
            </a:pPr>
            <a:endParaRPr lang="en-US" b="1" cap="none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 total POLS Units required for a degree = </a:t>
            </a:r>
            <a:r>
              <a:rPr lang="en-US" b="1" dirty="0">
                <a:latin typeface="Georgia" panose="02040502050405020303" pitchFamily="18" charset="0"/>
              </a:rPr>
              <a:t>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5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01931"/>
          </a:xfrm>
        </p:spPr>
        <p:txBody>
          <a:bodyPr/>
          <a:lstStyle/>
          <a:p>
            <a:r>
              <a:rPr lang="en-US" dirty="0"/>
              <a:t>What the college requires…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87484"/>
            <a:ext cx="10394707" cy="3906981"/>
          </a:xfrm>
        </p:spPr>
        <p:txBody>
          <a:bodyPr/>
          <a:lstStyle/>
          <a:p>
            <a:r>
              <a:rPr lang="en-US" b="1" i="1" cap="none" dirty="0">
                <a:latin typeface="Georgia" panose="02040502050405020303" pitchFamily="18" charset="0"/>
              </a:rPr>
              <a:t>College of Letters &amp; Sciences </a:t>
            </a:r>
            <a:r>
              <a:rPr lang="en-US" cap="none" dirty="0">
                <a:latin typeface="Georgia" panose="02040502050405020303" pitchFamily="18" charset="0"/>
              </a:rPr>
              <a:t>requires </a:t>
            </a:r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20 Upper Division </a:t>
            </a:r>
            <a:r>
              <a:rPr lang="en-US" b="1" i="1" cap="none" dirty="0">
                <a:latin typeface="Georgia" panose="02040502050405020303" pitchFamily="18" charset="0"/>
              </a:rPr>
              <a:t>NON-MAJOR</a:t>
            </a:r>
            <a:r>
              <a:rPr lang="en-US" cap="none" dirty="0">
                <a:latin typeface="Georgia" panose="02040502050405020303" pitchFamily="18" charset="0"/>
              </a:rPr>
              <a:t> elective units. </a:t>
            </a:r>
            <a:endParaRPr lang="en-US" b="1" cap="none" dirty="0">
              <a:latin typeface="Georgia" panose="02040502050405020303" pitchFamily="18" charset="0"/>
            </a:endParaRPr>
          </a:p>
          <a:p>
            <a:r>
              <a:rPr lang="en-US" cap="none" dirty="0">
                <a:latin typeface="Georgia" panose="02040502050405020303" pitchFamily="18" charset="0"/>
              </a:rPr>
              <a:t>Assuming a transfer student had </a:t>
            </a:r>
            <a:r>
              <a:rPr lang="en-US" b="1" cap="none" dirty="0">
                <a:latin typeface="Georgia" panose="02040502050405020303" pitchFamily="18" charset="0"/>
              </a:rPr>
              <a:t>zero</a:t>
            </a:r>
            <a:r>
              <a:rPr lang="en-US" cap="none" dirty="0">
                <a:latin typeface="Georgia" panose="02040502050405020303" pitchFamily="18" charset="0"/>
              </a:rPr>
              <a:t> POLS transfer work but has completed the </a:t>
            </a:r>
            <a:r>
              <a:rPr lang="en-US" b="1" cap="none" dirty="0">
                <a:latin typeface="Georgia" panose="02040502050405020303" pitchFamily="18" charset="0"/>
              </a:rPr>
              <a:t>IGETC </a:t>
            </a:r>
            <a:r>
              <a:rPr lang="en-US" cap="none" dirty="0">
                <a:latin typeface="Georgia" panose="02040502050405020303" pitchFamily="18" charset="0"/>
              </a:rPr>
              <a:t>– that means they need to complete </a:t>
            </a:r>
            <a:r>
              <a:rPr lang="en-US" b="1" cap="none" dirty="0">
                <a:latin typeface="Georgia" panose="02040502050405020303" pitchFamily="18" charset="0"/>
              </a:rPr>
              <a:t>61</a:t>
            </a:r>
            <a:r>
              <a:rPr lang="en-US" cap="none" dirty="0">
                <a:latin typeface="Georgia" panose="02040502050405020303" pitchFamily="18" charset="0"/>
              </a:rPr>
              <a:t> POLS units + </a:t>
            </a:r>
            <a:r>
              <a:rPr lang="en-US" b="1" cap="none" dirty="0">
                <a:latin typeface="Georgia" panose="02040502050405020303" pitchFamily="18" charset="0"/>
              </a:rPr>
              <a:t>20</a:t>
            </a:r>
            <a:r>
              <a:rPr lang="en-US" cap="none" dirty="0">
                <a:latin typeface="Georgia" panose="02040502050405020303" pitchFamily="18" charset="0"/>
              </a:rPr>
              <a:t> non-major upper division units = </a:t>
            </a:r>
            <a:r>
              <a:rPr lang="en-US" b="1" cap="none" dirty="0">
                <a:latin typeface="Georgia" panose="02040502050405020303" pitchFamily="18" charset="0"/>
              </a:rPr>
              <a:t>81 units.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 does the next two years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4109"/>
            <a:ext cx="10394707" cy="4314305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First year</a:t>
            </a:r>
            <a:r>
              <a:rPr lang="en-US" dirty="0">
                <a:latin typeface="Georgia" panose="02040502050405020303" pitchFamily="18" charset="0"/>
              </a:rPr>
              <a:t>: 12+16+16 = </a:t>
            </a:r>
            <a:r>
              <a:rPr lang="en-US" b="1" dirty="0">
                <a:latin typeface="Georgia" panose="02040502050405020303" pitchFamily="18" charset="0"/>
              </a:rPr>
              <a:t>44 </a:t>
            </a:r>
            <a:r>
              <a:rPr lang="en-US" b="1" cap="none" dirty="0">
                <a:latin typeface="Georgia" panose="02040502050405020303" pitchFamily="18" charset="0"/>
              </a:rPr>
              <a:t>units</a:t>
            </a:r>
          </a:p>
          <a:p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Second year</a:t>
            </a:r>
            <a:r>
              <a:rPr lang="en-US" dirty="0">
                <a:latin typeface="Georgia" panose="02040502050405020303" pitchFamily="18" charset="0"/>
              </a:rPr>
              <a:t>: 16+16+16 = </a:t>
            </a:r>
            <a:r>
              <a:rPr lang="en-US" b="1" dirty="0">
                <a:latin typeface="Georgia" panose="02040502050405020303" pitchFamily="18" charset="0"/>
              </a:rPr>
              <a:t>48 </a:t>
            </a:r>
            <a:r>
              <a:rPr lang="en-US" b="1" cap="none" dirty="0">
                <a:latin typeface="Georgia" panose="02040502050405020303" pitchFamily="18" charset="0"/>
              </a:rPr>
              <a:t>units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Total?</a:t>
            </a:r>
            <a:r>
              <a:rPr lang="en-US" dirty="0">
                <a:latin typeface="Georgia" panose="02040502050405020303" pitchFamily="18" charset="0"/>
              </a:rPr>
              <a:t>   </a:t>
            </a:r>
            <a:r>
              <a:rPr lang="en-US" b="1" dirty="0">
                <a:latin typeface="Georgia" panose="02040502050405020303" pitchFamily="18" charset="0"/>
              </a:rPr>
              <a:t>92!!!!!   </a:t>
            </a:r>
            <a:r>
              <a:rPr lang="en-US" cap="none" dirty="0">
                <a:latin typeface="Georgia" panose="02040502050405020303" pitchFamily="18" charset="0"/>
              </a:rPr>
              <a:t>Meaning that it is very doable, since at the most you need only </a:t>
            </a:r>
            <a:r>
              <a:rPr lang="en-US" b="1" cap="none" dirty="0">
                <a:latin typeface="Georgia" panose="02040502050405020303" pitchFamily="18" charset="0"/>
              </a:rPr>
              <a:t>81</a:t>
            </a:r>
            <a:r>
              <a:rPr lang="en-US" cap="none" dirty="0">
                <a:latin typeface="Georgia" panose="02040502050405020303" pitchFamily="18" charset="0"/>
              </a:rPr>
              <a:t> units if you came in with a completed </a:t>
            </a:r>
            <a:r>
              <a:rPr lang="en-US" b="1" i="1" cap="none" dirty="0">
                <a:latin typeface="Georgia" panose="02040502050405020303" pitchFamily="18" charset="0"/>
              </a:rPr>
              <a:t>IGETC.  </a:t>
            </a:r>
          </a:p>
          <a:p>
            <a:pPr marL="457200" lvl="1" indent="0">
              <a:buNone/>
            </a:pPr>
            <a:endParaRPr lang="en-US" i="1" cap="none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i="1" cap="none" dirty="0">
                <a:latin typeface="Georgia" panose="02040502050405020303" pitchFamily="18" charset="0"/>
              </a:rPr>
              <a:t>Most students need less than that total</a:t>
            </a:r>
            <a:r>
              <a:rPr lang="en-US" cap="none" dirty="0">
                <a:latin typeface="Georgia" panose="02040502050405020303" pitchFamily="18" charset="0"/>
              </a:rPr>
              <a:t>, depending on how many POLS prerequisites they transferred to UCSB.</a:t>
            </a:r>
            <a:endParaRPr lang="en-US" b="1" cap="none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98" y="4771506"/>
            <a:ext cx="2600325" cy="15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7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96" y="274320"/>
            <a:ext cx="10301287" cy="989215"/>
          </a:xfrm>
        </p:spPr>
        <p:txBody>
          <a:bodyPr>
            <a:normAutofit/>
          </a:bodyPr>
          <a:lstStyle/>
          <a:p>
            <a:r>
              <a:rPr lang="en-US" sz="4800" i="1" dirty="0"/>
              <a:t>Advancing</a:t>
            </a:r>
            <a:r>
              <a:rPr lang="en-US" sz="4800" dirty="0"/>
              <a:t>  to the full POLS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20735"/>
            <a:ext cx="10394707" cy="4048297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Satisfying</a:t>
            </a:r>
            <a:r>
              <a:rPr lang="en-US" cap="none" dirty="0">
                <a:latin typeface="Georgia" panose="02040502050405020303" pitchFamily="18" charset="0"/>
              </a:rPr>
              <a:t> the lower division POLS courses with 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gpa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>
                <a:latin typeface="Georgia" panose="02040502050405020303" pitchFamily="18" charset="0"/>
              </a:rPr>
              <a:t>of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2.6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>
                <a:latin typeface="Georgia" panose="02040502050405020303" pitchFamily="18" charset="0"/>
              </a:rPr>
              <a:t>Or higher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5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>
                <a:latin typeface="Georgia" panose="02040502050405020303" pitchFamily="18" charset="0"/>
              </a:rPr>
              <a:t>Core courses in a sub field (PT, AP, CP, or IR) 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 </a:t>
            </a:r>
            <a:r>
              <a:rPr lang="en-US" cap="none" dirty="0">
                <a:latin typeface="Georgia" panose="02040502050405020303" pitchFamily="18" charset="0"/>
              </a:rPr>
              <a:t>Course – each – in two other sub fields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3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>
                <a:latin typeface="Georgia" panose="02040502050405020303" pitchFamily="18" charset="0"/>
              </a:rPr>
              <a:t>Courses in any of the four sub fields</a:t>
            </a:r>
          </a:p>
          <a:p>
            <a:pPr lvl="1"/>
            <a:r>
              <a:rPr lang="en-US" i="1" cap="none" dirty="0">
                <a:latin typeface="Georgia" panose="02040502050405020303" pitchFamily="18" charset="0"/>
              </a:rPr>
              <a:t>Could</a:t>
            </a:r>
            <a:r>
              <a:rPr lang="en-US" cap="none" dirty="0">
                <a:latin typeface="Georgia" panose="02040502050405020303" pitchFamily="18" charset="0"/>
              </a:rPr>
              <a:t> include: </a:t>
            </a:r>
          </a:p>
          <a:p>
            <a:pPr lvl="2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>
                <a:latin typeface="Georgia" panose="02040502050405020303" pitchFamily="18" charset="0"/>
              </a:rPr>
              <a:t>Units of internship </a:t>
            </a:r>
            <a:r>
              <a:rPr lang="en-US" dirty="0">
                <a:latin typeface="Georgia" panose="02040502050405020303" pitchFamily="18" charset="0"/>
              </a:rPr>
              <a:t>(P/NP)</a:t>
            </a:r>
          </a:p>
          <a:p>
            <a:pPr lvl="2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>
                <a:latin typeface="Georgia" panose="02040502050405020303" pitchFamily="18" charset="0"/>
              </a:rPr>
              <a:t>Units of a senior seminar </a:t>
            </a:r>
            <a:r>
              <a:rPr lang="en-US" dirty="0">
                <a:latin typeface="Georgia" panose="02040502050405020303" pitchFamily="18" charset="0"/>
              </a:rPr>
              <a:t>(POLS 196)</a:t>
            </a:r>
          </a:p>
          <a:p>
            <a:pPr lvl="2"/>
            <a:r>
              <a:rPr lang="en-US" b="1" i="1" dirty="0">
                <a:latin typeface="Georgia" panose="02040502050405020303" pitchFamily="18" charset="0"/>
              </a:rPr>
              <a:t>Or </a:t>
            </a:r>
            <a:r>
              <a:rPr lang="en-US" cap="none" dirty="0">
                <a:latin typeface="Georgia" panose="02040502050405020303" pitchFamily="18" charset="0"/>
              </a:rPr>
              <a:t>Just three UD POLS courses in </a:t>
            </a:r>
            <a:r>
              <a:rPr lang="en-US" i="1" cap="none" dirty="0">
                <a:latin typeface="Georgia" panose="02040502050405020303" pitchFamily="18" charset="0"/>
              </a:rPr>
              <a:t>any</a:t>
            </a:r>
            <a:r>
              <a:rPr lang="en-US" cap="none" dirty="0">
                <a:latin typeface="Georgia" panose="02040502050405020303" pitchFamily="18" charset="0"/>
              </a:rPr>
              <a:t> sub field</a:t>
            </a:r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7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6AE4-7786-4373-91F8-E245BF0F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7683"/>
            <a:ext cx="10396882" cy="100208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completing pols upper division 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3539" y="1089024"/>
            <a:ext cx="8655485" cy="52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2401"/>
            <a:ext cx="10396882" cy="1272988"/>
          </a:xfrm>
        </p:spPr>
        <p:txBody>
          <a:bodyPr>
            <a:normAutofit fontScale="90000"/>
          </a:bodyPr>
          <a:lstStyle/>
          <a:p>
            <a:r>
              <a:rPr lang="en-US" dirty="0"/>
              <a:t>How best to accomplish that goal?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976" y="1425389"/>
            <a:ext cx="11286565" cy="4365811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Georgia" panose="02040502050405020303" pitchFamily="18" charset="0"/>
              </a:rPr>
              <a:t>Make sure you have your transcripts sent to the Registrar.</a:t>
            </a:r>
          </a:p>
          <a:p>
            <a:r>
              <a:rPr lang="en-US" sz="2400" dirty="0">
                <a:latin typeface="Georgia" panose="02040502050405020303" pitchFamily="18" charset="0"/>
              </a:rPr>
              <a:t>Get good grades!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Go to class.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Do the assigned reading </a:t>
            </a:r>
            <a:r>
              <a:rPr lang="en-US" sz="2000" i="1" dirty="0">
                <a:latin typeface="Georgia" panose="02040502050405020303" pitchFamily="18" charset="0"/>
              </a:rPr>
              <a:t>before </a:t>
            </a:r>
            <a:r>
              <a:rPr lang="en-US" sz="2000" dirty="0">
                <a:latin typeface="Georgia" panose="02040502050405020303" pitchFamily="18" charset="0"/>
              </a:rPr>
              <a:t>each class.</a:t>
            </a:r>
          </a:p>
          <a:p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Remember that for every hour in class,                               you should plan to study for 2 hours.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71" y="2437721"/>
            <a:ext cx="2768770" cy="36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7224"/>
            <a:ext cx="10396882" cy="1156447"/>
          </a:xfrm>
        </p:spPr>
        <p:txBody>
          <a:bodyPr/>
          <a:lstStyle/>
          <a:p>
            <a:r>
              <a:rPr lang="en-US" dirty="0"/>
              <a:t>Other suggestions…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29554"/>
            <a:ext cx="10394707" cy="4948518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Georgia" panose="02040502050405020303" pitchFamily="18" charset="0"/>
              </a:rPr>
              <a:t>Use the department’s website as a tool.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Read </a:t>
            </a:r>
            <a:r>
              <a:rPr lang="en-US" sz="2400" b="1" i="1" cap="none" dirty="0">
                <a:latin typeface="Georgia" panose="02040502050405020303" pitchFamily="18" charset="0"/>
              </a:rPr>
              <a:t>all emails </a:t>
            </a:r>
            <a:r>
              <a:rPr lang="en-US" sz="2400" cap="none" dirty="0">
                <a:latin typeface="Georgia" panose="02040502050405020303" pitchFamily="18" charset="0"/>
              </a:rPr>
              <a:t>sent by the university, your department, your professors and teaching assistants.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Check in with our Facebook page.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Visit (or email) our peer advisors once every quarter.</a:t>
            </a:r>
          </a:p>
          <a:p>
            <a:r>
              <a:rPr lang="en-US" sz="2400" cap="none" dirty="0">
                <a:latin typeface="Georgia" panose="02040502050405020303" pitchFamily="18" charset="0"/>
              </a:rPr>
              <a:t>Become aware of, and use, campus resources.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7224"/>
            <a:ext cx="3227293" cy="24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7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5" y="-179294"/>
            <a:ext cx="10396882" cy="1129554"/>
          </a:xfrm>
        </p:spPr>
        <p:txBody>
          <a:bodyPr/>
          <a:lstStyle/>
          <a:p>
            <a:pPr algn="ctr"/>
            <a:r>
              <a:rPr lang="en-US" dirty="0"/>
              <a:t>Welcome to Political Science!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28" y="1115747"/>
            <a:ext cx="1454618" cy="1454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1" y="1658644"/>
            <a:ext cx="3775832" cy="220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39" y="950260"/>
            <a:ext cx="3550024" cy="266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82" y="3173505"/>
            <a:ext cx="4285129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9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92742"/>
            <a:ext cx="10396882" cy="1151965"/>
          </a:xfrm>
        </p:spPr>
        <p:txBody>
          <a:bodyPr/>
          <a:lstStyle/>
          <a:p>
            <a:r>
              <a:rPr lang="en-US" dirty="0"/>
              <a:t>As Part of the POLS team: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28166"/>
            <a:ext cx="10394707" cy="4146420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Georgia" panose="02040502050405020303" pitchFamily="18" charset="0"/>
              </a:rPr>
              <a:t>You will have opportunities for:</a:t>
            </a:r>
          </a:p>
          <a:p>
            <a:pPr lvl="1"/>
            <a:r>
              <a:rPr lang="en-US" sz="2400" cap="none" dirty="0">
                <a:latin typeface="Georgia" panose="02040502050405020303" pitchFamily="18" charset="0"/>
              </a:rPr>
              <a:t>Internships (with credit)</a:t>
            </a:r>
          </a:p>
          <a:p>
            <a:pPr lvl="1"/>
            <a:r>
              <a:rPr lang="en-US" sz="2400" cap="none" dirty="0">
                <a:latin typeface="Georgia" panose="02040502050405020303" pitchFamily="18" charset="0"/>
              </a:rPr>
              <a:t>Study abroad program</a:t>
            </a:r>
          </a:p>
          <a:p>
            <a:pPr lvl="1"/>
            <a:r>
              <a:rPr lang="en-US" sz="2400" cap="none" dirty="0">
                <a:latin typeface="Georgia" panose="02040502050405020303" pitchFamily="18" charset="0"/>
              </a:rPr>
              <a:t>U.C. Center in Washington, DC      </a:t>
            </a:r>
          </a:p>
          <a:p>
            <a:pPr lvl="1"/>
            <a:r>
              <a:rPr lang="en-US" sz="2400" cap="none" dirty="0">
                <a:latin typeface="Georgia" panose="02040502050405020303" pitchFamily="18" charset="0"/>
              </a:rPr>
              <a:t>Sacramento program</a:t>
            </a:r>
          </a:p>
          <a:p>
            <a:pPr lvl="1"/>
            <a:r>
              <a:rPr lang="en-US" sz="2400" cap="none" dirty="0">
                <a:latin typeface="Georgia" panose="02040502050405020303" pitchFamily="18" charset="0"/>
              </a:rPr>
              <a:t>Research with professors</a:t>
            </a:r>
          </a:p>
          <a:p>
            <a:pPr lvl="1"/>
            <a:r>
              <a:rPr lang="en-US" sz="2400" cap="none" dirty="0">
                <a:latin typeface="Georgia" panose="02040502050405020303" pitchFamily="18" charset="0"/>
              </a:rPr>
              <a:t>Honors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47646" y="2380131"/>
            <a:ext cx="44703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6188"/>
            <a:ext cx="10396882" cy="1129553"/>
          </a:xfrm>
        </p:spPr>
        <p:txBody>
          <a:bodyPr/>
          <a:lstStyle/>
          <a:p>
            <a:r>
              <a:rPr lang="en-US" dirty="0"/>
              <a:t>Informational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8694" y="1507584"/>
            <a:ext cx="10703989" cy="4032604"/>
          </a:xfrm>
        </p:spPr>
        <p:txBody>
          <a:bodyPr/>
          <a:lstStyle/>
          <a:p>
            <a:r>
              <a:rPr lang="en-US" cap="none" dirty="0">
                <a:latin typeface="Georgia" panose="02040502050405020303" pitchFamily="18" charset="0"/>
              </a:rPr>
              <a:t>Department’s website</a:t>
            </a:r>
            <a:r>
              <a:rPr lang="en-US" dirty="0">
                <a:latin typeface="Georgia" panose="02040502050405020303" pitchFamily="18" charset="0"/>
              </a:rPr>
              <a:t>:  </a:t>
            </a:r>
            <a:r>
              <a:rPr lang="en-US" dirty="0">
                <a:latin typeface="Georgia" panose="02040502050405020303" pitchFamily="18" charset="0"/>
                <a:hlinkClick r:id="rId2"/>
              </a:rPr>
              <a:t>http://www.polsci.ucsb.edu/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cap="none" dirty="0">
                <a:latin typeface="Georgia" panose="02040502050405020303" pitchFamily="18" charset="0"/>
              </a:rPr>
              <a:t>Department’s Facebook page</a:t>
            </a:r>
            <a:r>
              <a:rPr lang="en-US" dirty="0">
                <a:latin typeface="Georgia" panose="02040502050405020303" pitchFamily="18" charset="0"/>
              </a:rPr>
              <a:t>:  </a:t>
            </a:r>
            <a:r>
              <a:rPr lang="en-US" dirty="0">
                <a:latin typeface="Georgia" panose="02040502050405020303" pitchFamily="18" charset="0"/>
                <a:hlinkClick r:id="rId3"/>
              </a:rPr>
              <a:t>https://www.facebook.com/PolSci.UCSB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cap="none" dirty="0">
                <a:latin typeface="Georgia" panose="02040502050405020303" pitchFamily="18" charset="0"/>
              </a:rPr>
              <a:t>College of Letters &amp; Sciences advising: </a:t>
            </a:r>
            <a:r>
              <a:rPr lang="en-US" dirty="0">
                <a:latin typeface="Georgia" panose="02040502050405020303" pitchFamily="18" charset="0"/>
                <a:hlinkClick r:id="rId4"/>
              </a:rPr>
              <a:t>http://duels.ucsb.edu/advising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cap="none" dirty="0">
                <a:latin typeface="Georgia" panose="02040502050405020303" pitchFamily="18" charset="0"/>
              </a:rPr>
              <a:t>Department advising: </a:t>
            </a:r>
            <a:r>
              <a:rPr lang="en-US" dirty="0">
                <a:latin typeface="Georgia" panose="02040502050405020303" pitchFamily="18" charset="0"/>
                <a:hlinkClick r:id="rId5"/>
              </a:rPr>
              <a:t>http://www.polsci.ucsb.edu/undergrad/advising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91" y="372949"/>
            <a:ext cx="2644374" cy="19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5255-2808-4970-8D3A-18EA2C8B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advising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92D2-8AB7-4D8A-B62F-5E3F758F14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How to move forward????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Please </a:t>
            </a:r>
            <a:r>
              <a:rPr lang="en-US" sz="2400" b="1" i="1" dirty="0">
                <a:latin typeface="Georgia" panose="02040502050405020303" pitchFamily="18" charset="0"/>
              </a:rPr>
              <a:t>email</a:t>
            </a:r>
            <a:r>
              <a:rPr lang="en-US" sz="2400" dirty="0">
                <a:latin typeface="Georgia" panose="02040502050405020303" pitchFamily="18" charset="0"/>
              </a:rPr>
              <a:t> copies of your unofficial transcripts to our advising office – </a:t>
            </a:r>
            <a:r>
              <a:rPr lang="en-US" sz="2400" dirty="0">
                <a:latin typeface="Georgia" panose="02040502050405020303" pitchFamily="18" charset="0"/>
                <a:hlinkClick r:id="rId2"/>
              </a:rPr>
              <a:t>advising@polsci.ucsb.edu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8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8503-3413-455A-BA30-FDB70D8B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9382"/>
            <a:ext cx="10396882" cy="1033153"/>
          </a:xfrm>
        </p:spPr>
        <p:txBody>
          <a:bodyPr/>
          <a:lstStyle/>
          <a:p>
            <a:pPr algn="ctr"/>
            <a:r>
              <a:rPr lang="en-US" dirty="0"/>
              <a:t>POLS advising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EE5B-E4AF-4AA6-842A-D2D30AA883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82534"/>
            <a:ext cx="10394707" cy="4690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sz="2400" cap="none" dirty="0">
                <a:latin typeface="Georgia" panose="02040502050405020303" pitchFamily="18" charset="0"/>
              </a:rPr>
              <a:t>The POLS Advising Office, located in Ellison Hall (third floor, #3838) normally offers 30 hours of walk-in advising during normal campus operations.  Please see our webpage for operating hours: </a:t>
            </a:r>
            <a:r>
              <a:rPr lang="en-US" sz="2200" dirty="0">
                <a:latin typeface="Georgia" panose="02040502050405020303" pitchFamily="18" charset="0"/>
                <a:hlinkClick r:id="rId2"/>
              </a:rPr>
              <a:t>https://www.polsci.ucsb.edu/undergrad/advising</a:t>
            </a:r>
            <a:endParaRPr lang="en-US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200" cap="none" dirty="0">
              <a:latin typeface="Georgia" panose="02040502050405020303" pitchFamily="18" charset="0"/>
            </a:endParaRPr>
          </a:p>
          <a:p>
            <a:r>
              <a:rPr lang="en-US" sz="2600" cap="none" dirty="0">
                <a:latin typeface="Georgia" panose="02040502050405020303" pitchFamily="18" charset="0"/>
              </a:rPr>
              <a:t>During summer session, and </a:t>
            </a:r>
            <a:r>
              <a:rPr lang="en-US" sz="2600" b="1" cap="none" dirty="0">
                <a:latin typeface="Georgia" panose="02040502050405020303" pitchFamily="18" charset="0"/>
              </a:rPr>
              <a:t>currently</a:t>
            </a:r>
            <a:r>
              <a:rPr lang="en-US" sz="2600" cap="none" dirty="0">
                <a:latin typeface="Georgia" panose="02040502050405020303" pitchFamily="18" charset="0"/>
              </a:rPr>
              <a:t> – due to the Covid-19 crisis, </a:t>
            </a:r>
            <a:r>
              <a:rPr lang="en-US" sz="2600" i="1" cap="none" dirty="0">
                <a:latin typeface="Georgia" panose="02040502050405020303" pitchFamily="18" charset="0"/>
              </a:rPr>
              <a:t>all advising is being done via email </a:t>
            </a:r>
            <a:r>
              <a:rPr lang="en-US" sz="2600" b="1" i="1" cap="none" dirty="0">
                <a:latin typeface="Georgia" panose="02040502050405020303" pitchFamily="18" charset="0"/>
              </a:rPr>
              <a:t>ONLY</a:t>
            </a:r>
            <a:r>
              <a:rPr lang="en-US" sz="2600" i="1" cap="none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en-US" sz="26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ADVISING@POLSCI.UCSB.EDU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07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0FA4-6EA5-46E9-9E1D-F735C7AE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 Gauchos!!!!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6049-012D-47C4-ACB3-3E004628D3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9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23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Political Scientists</a:t>
            </a:r>
            <a:endParaRPr lang="en-US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50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Georgia" panose="02040502050405020303" pitchFamily="18" charset="0"/>
                <a:cs typeface="Times New Roman" panose="02020603050405020304" pitchFamily="18" charset="0"/>
              </a:rPr>
              <a:t>Ph.D</a:t>
            </a:r>
            <a:r>
              <a:rPr lang="en-US" sz="3200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 students</a:t>
            </a:r>
          </a:p>
          <a:p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1000+ </a:t>
            </a:r>
            <a:r>
              <a:rPr lang="en-US" sz="3200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Majors and </a:t>
            </a:r>
            <a:r>
              <a:rPr lang="en-US" sz="3200" i="1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pre-majors</a:t>
            </a:r>
            <a:endParaRPr lang="en-US" sz="32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6 </a:t>
            </a:r>
            <a:r>
              <a:rPr lang="en-US" sz="3200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Full time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4" y="331134"/>
            <a:ext cx="4825317" cy="27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43436"/>
            <a:ext cx="10396882" cy="842682"/>
          </a:xfrm>
        </p:spPr>
        <p:txBody>
          <a:bodyPr>
            <a:normAutofit/>
          </a:bodyPr>
          <a:lstStyle/>
          <a:p>
            <a:r>
              <a:rPr lang="en-US" dirty="0"/>
              <a:t>What we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17812"/>
            <a:ext cx="10394707" cy="405677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Political scientists:</a:t>
            </a:r>
          </a:p>
          <a:p>
            <a:pPr lvl="2"/>
            <a:r>
              <a:rPr 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Teach</a:t>
            </a:r>
          </a:p>
          <a:p>
            <a:pPr lvl="2"/>
            <a:r>
              <a:rPr 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Work:</a:t>
            </a:r>
          </a:p>
          <a:p>
            <a:pPr lvl="3"/>
            <a:r>
              <a:rPr lang="en-US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In government</a:t>
            </a:r>
          </a:p>
          <a:p>
            <a:pPr lvl="3"/>
            <a:r>
              <a:rPr lang="en-US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For non-profits</a:t>
            </a:r>
          </a:p>
          <a:p>
            <a:pPr lvl="3"/>
            <a:r>
              <a:rPr lang="en-US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For private companies</a:t>
            </a:r>
          </a:p>
          <a:p>
            <a:pPr lvl="2"/>
            <a:r>
              <a:rPr lang="en-US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study:</a:t>
            </a:r>
          </a:p>
          <a:p>
            <a:pPr lvl="3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governments</a:t>
            </a:r>
          </a:p>
          <a:p>
            <a:pPr lvl="3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Politics</a:t>
            </a:r>
          </a:p>
          <a:p>
            <a:pPr lvl="3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People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61" y="1448557"/>
            <a:ext cx="4258365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6529"/>
            <a:ext cx="10396882" cy="1131009"/>
          </a:xfrm>
        </p:spPr>
        <p:txBody>
          <a:bodyPr>
            <a:normAutofit/>
          </a:bodyPr>
          <a:lstStyle/>
          <a:p>
            <a:r>
              <a:rPr lang="en-US" dirty="0"/>
              <a:t>political science subfields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95082"/>
            <a:ext cx="10394707" cy="50337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100" b="1" dirty="0">
                <a:latin typeface="Georgia" panose="02040502050405020303" pitchFamily="18" charset="0"/>
                <a:cs typeface="Times New Roman" panose="02020603050405020304" pitchFamily="18" charset="0"/>
              </a:rPr>
              <a:t>Political Theory (PT)</a:t>
            </a:r>
            <a:r>
              <a:rPr lang="en-US" sz="3100" dirty="0"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latin typeface="Georgia" panose="02040502050405020303" pitchFamily="18" charset="0"/>
                <a:cs typeface="Times New Roman" panose="02020603050405020304" pitchFamily="18" charset="0"/>
              </a:rPr>
              <a:t>Big questions about…democracy, representation, etc.</a:t>
            </a:r>
          </a:p>
          <a:p>
            <a:pPr marL="0" indent="0">
              <a:buNone/>
            </a:pPr>
            <a:endParaRPr lang="en-US" sz="2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3100" b="1" dirty="0">
                <a:latin typeface="Georgia" panose="02040502050405020303" pitchFamily="18" charset="0"/>
                <a:cs typeface="Times New Roman" panose="02020603050405020304" pitchFamily="18" charset="0"/>
              </a:rPr>
              <a:t>American politics (AP): </a:t>
            </a:r>
            <a:r>
              <a:rPr lang="en-US" sz="2300" dirty="0">
                <a:latin typeface="Georgia" panose="02040502050405020303" pitchFamily="18" charset="0"/>
                <a:cs typeface="Times New Roman" panose="02020603050405020304" pitchFamily="18" charset="0"/>
              </a:rPr>
              <a:t>The relationship between  American government(s) and politics.</a:t>
            </a:r>
          </a:p>
          <a:p>
            <a:endParaRPr lang="en-US" sz="3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76" y="246529"/>
            <a:ext cx="2411505" cy="1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5" y="617386"/>
            <a:ext cx="10396882" cy="1151965"/>
          </a:xfrm>
        </p:spPr>
        <p:txBody>
          <a:bodyPr/>
          <a:lstStyle/>
          <a:p>
            <a:r>
              <a:rPr lang="en-US" dirty="0"/>
              <a:t>political science subfields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71145"/>
            <a:ext cx="10394707" cy="3311189"/>
          </a:xfrm>
        </p:spPr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International relations (IR):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How countries relate to other countries.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Comparative politics (CP):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Studying how different countries handle government and politics.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78" y="127930"/>
            <a:ext cx="1792659" cy="10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5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science subfields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Research methodology: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How we actually do all of this studying.</a:t>
            </a:r>
            <a:endParaRPr lang="en-US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81435"/>
            <a:ext cx="1831405" cy="11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0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10396882" cy="1344706"/>
          </a:xfrm>
        </p:spPr>
        <p:txBody>
          <a:bodyPr/>
          <a:lstStyle/>
          <a:p>
            <a:pPr algn="ctr"/>
            <a:r>
              <a:rPr lang="en-US" dirty="0"/>
              <a:t>What is a “Pre-Major”?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44708"/>
            <a:ext cx="10394707" cy="4029878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Transfers students (and newly admitted freshman) can ‘declare’ a political science major.</a:t>
            </a:r>
          </a:p>
          <a:p>
            <a:r>
              <a:rPr lang="en-US" sz="2800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Means you are part of our ‘team’!</a:t>
            </a:r>
          </a:p>
          <a:p>
            <a:r>
              <a:rPr lang="en-US" sz="2800" cap="none" dirty="0">
                <a:latin typeface="Georgia" panose="02040502050405020303" pitchFamily="18" charset="0"/>
                <a:cs typeface="Times New Roman" panose="02020603050405020304" pitchFamily="18" charset="0"/>
              </a:rPr>
              <a:t>Gets you priority registration during PASS 1</a:t>
            </a:r>
          </a:p>
          <a:p>
            <a:r>
              <a:rPr lang="en-US" sz="28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Doesn’t guarantee full major status for graduation</a:t>
            </a:r>
          </a:p>
        </p:txBody>
      </p:sp>
    </p:spTree>
    <p:extLst>
      <p:ext uri="{BB962C8B-B14F-4D97-AF65-F5344CB8AC3E}">
        <p14:creationId xmlns:p14="http://schemas.microsoft.com/office/powerpoint/2010/main" val="48753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4" y="20170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do you become a “full” Major?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19201"/>
            <a:ext cx="10394707" cy="4814046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2600" cap="none" dirty="0">
                <a:latin typeface="Georgia" panose="02040502050405020303" pitchFamily="18" charset="0"/>
              </a:rPr>
              <a:t>Take all </a:t>
            </a:r>
            <a:r>
              <a:rPr lang="en-US" sz="2600" b="1" cap="none" dirty="0">
                <a:latin typeface="Georgia" panose="02040502050405020303" pitchFamily="18" charset="0"/>
              </a:rPr>
              <a:t>five</a:t>
            </a:r>
            <a:r>
              <a:rPr lang="en-US" sz="2600" cap="none" dirty="0">
                <a:latin typeface="Georgia" panose="02040502050405020303" pitchFamily="18" charset="0"/>
              </a:rPr>
              <a:t> lower division prep courses:</a:t>
            </a:r>
          </a:p>
          <a:p>
            <a:pPr lvl="1"/>
            <a:r>
              <a:rPr lang="en-US" sz="2300" b="1" cap="none" dirty="0">
                <a:latin typeface="Georgia" panose="02040502050405020303" pitchFamily="18" charset="0"/>
              </a:rPr>
              <a:t>PS 1</a:t>
            </a:r>
            <a:r>
              <a:rPr lang="en-US" sz="2300" cap="none" dirty="0">
                <a:latin typeface="Georgia" panose="02040502050405020303" pitchFamily="18" charset="0"/>
              </a:rPr>
              <a:t> – Intro to Political Philosophy</a:t>
            </a:r>
          </a:p>
          <a:p>
            <a:pPr lvl="1"/>
            <a:r>
              <a:rPr lang="en-US" sz="2300" b="1" cap="none" dirty="0">
                <a:latin typeface="Georgia" panose="02040502050405020303" pitchFamily="18" charset="0"/>
              </a:rPr>
              <a:t>Ps 6 </a:t>
            </a:r>
            <a:r>
              <a:rPr lang="en-US" sz="2300" cap="none" dirty="0">
                <a:latin typeface="Georgia" panose="02040502050405020303" pitchFamily="18" charset="0"/>
              </a:rPr>
              <a:t>- Intro to Comparative Politics</a:t>
            </a:r>
          </a:p>
          <a:p>
            <a:pPr lvl="1"/>
            <a:r>
              <a:rPr lang="en-US" sz="2300" b="1" cap="none" dirty="0">
                <a:latin typeface="Georgia" panose="02040502050405020303" pitchFamily="18" charset="0"/>
              </a:rPr>
              <a:t>PS 7 </a:t>
            </a:r>
            <a:r>
              <a:rPr lang="en-US" sz="2300" cap="none" dirty="0">
                <a:latin typeface="Georgia" panose="02040502050405020303" pitchFamily="18" charset="0"/>
              </a:rPr>
              <a:t>- Intro to International Relations</a:t>
            </a:r>
          </a:p>
          <a:p>
            <a:pPr lvl="1"/>
            <a:r>
              <a:rPr lang="en-US" sz="2300" b="1" cap="none" dirty="0">
                <a:latin typeface="Georgia" panose="02040502050405020303" pitchFamily="18" charset="0"/>
              </a:rPr>
              <a:t>PS 12 </a:t>
            </a:r>
            <a:r>
              <a:rPr lang="en-US" sz="2300" cap="none" dirty="0">
                <a:latin typeface="Georgia" panose="02040502050405020303" pitchFamily="18" charset="0"/>
              </a:rPr>
              <a:t>- Intro to American Politics</a:t>
            </a:r>
          </a:p>
          <a:p>
            <a:pPr lvl="1"/>
            <a:r>
              <a:rPr lang="en-US" sz="2300" b="1" cap="none" dirty="0">
                <a:latin typeface="Georgia" panose="02040502050405020303" pitchFamily="18" charset="0"/>
              </a:rPr>
              <a:t>PS 15 </a:t>
            </a:r>
            <a:r>
              <a:rPr lang="en-US" sz="2300" cap="none" dirty="0">
                <a:latin typeface="Georgia" panose="02040502050405020303" pitchFamily="18" charset="0"/>
              </a:rPr>
              <a:t>- Intro to Research in Political Science</a:t>
            </a:r>
          </a:p>
          <a:p>
            <a:pPr marL="457200" lvl="1" indent="0">
              <a:buNone/>
            </a:pPr>
            <a:endParaRPr lang="en-US" sz="2300" cap="none" dirty="0">
              <a:latin typeface="Georgia" panose="02040502050405020303" pitchFamily="18" charset="0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Earn a</a:t>
            </a:r>
            <a:r>
              <a:rPr lang="en-US" sz="2200" b="1" i="1" u="sng" dirty="0">
                <a:solidFill>
                  <a:srgbClr val="0070C0"/>
                </a:solidFill>
                <a:latin typeface="Georgia" panose="02040502050405020303" pitchFamily="18" charset="0"/>
              </a:rPr>
              <a:t> 2.6 GPA </a:t>
            </a:r>
            <a:r>
              <a:rPr lang="en-US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in the POLS prep </a:t>
            </a:r>
            <a:r>
              <a:rPr lang="en-US" sz="2200" b="1" i="1" dirty="0">
                <a:solidFill>
                  <a:srgbClr val="0070C0"/>
                </a:solidFill>
                <a:latin typeface="Georgia" panose="02040502050405020303" pitchFamily="18" charset="0"/>
              </a:rPr>
              <a:t>you take </a:t>
            </a:r>
            <a:r>
              <a:rPr lang="en-US" sz="2200" b="1" i="1" u="sng" dirty="0">
                <a:solidFill>
                  <a:srgbClr val="0070C0"/>
                </a:solidFill>
                <a:latin typeface="Georgia" panose="02040502050405020303" pitchFamily="18" charset="0"/>
              </a:rPr>
              <a:t>here</a:t>
            </a:r>
            <a:r>
              <a:rPr lang="en-US" sz="22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at UCSB!</a:t>
            </a:r>
          </a:p>
          <a:p>
            <a:pPr lvl="1"/>
            <a:endParaRPr lang="en-US" cap="none" dirty="0">
              <a:latin typeface="Georgia" panose="02040502050405020303" pitchFamily="18" charset="0"/>
            </a:endParaRPr>
          </a:p>
          <a:p>
            <a:pPr lvl="1"/>
            <a:r>
              <a:rPr lang="en-US" sz="2400" cap="none" dirty="0">
                <a:latin typeface="Georgia" panose="02040502050405020303" pitchFamily="18" charset="0"/>
              </a:rPr>
              <a:t> And…complete the ECON 1 &amp; 2 requirement (</a:t>
            </a:r>
            <a:r>
              <a:rPr lang="en-US" sz="2400" i="1" cap="none" dirty="0">
                <a:latin typeface="Georgia" panose="02040502050405020303" pitchFamily="18" charset="0"/>
              </a:rPr>
              <a:t>Not</a:t>
            </a:r>
            <a:r>
              <a:rPr lang="en-US" sz="2400" cap="none" dirty="0">
                <a:latin typeface="Georgia" panose="02040502050405020303" pitchFamily="18" charset="0"/>
              </a:rPr>
              <a:t> counted in the GPA requirement, but you need a letter grade)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71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712</TotalTime>
  <Words>948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Georgia</vt:lpstr>
      <vt:lpstr>Impact</vt:lpstr>
      <vt:lpstr>Main Event</vt:lpstr>
      <vt:lpstr>Transfer Student Information</vt:lpstr>
      <vt:lpstr>Welcome to Political Science!</vt:lpstr>
      <vt:lpstr>Who We are…</vt:lpstr>
      <vt:lpstr>What we do…</vt:lpstr>
      <vt:lpstr>political science subfields</vt:lpstr>
      <vt:lpstr>political science subfields </vt:lpstr>
      <vt:lpstr>political science subfields</vt:lpstr>
      <vt:lpstr>What is a “Pre-Major”?</vt:lpstr>
      <vt:lpstr>How do you become a “full” Major?</vt:lpstr>
      <vt:lpstr>How pols work transfers</vt:lpstr>
      <vt:lpstr>POLS degree requirements</vt:lpstr>
      <vt:lpstr>A Transfer Student’s Path to degree</vt:lpstr>
      <vt:lpstr>And the Path continues…</vt:lpstr>
      <vt:lpstr>What the college requires…</vt:lpstr>
      <vt:lpstr>What does the next two years look like?</vt:lpstr>
      <vt:lpstr>Advancing  to the full POLS major</vt:lpstr>
      <vt:lpstr>completing pols upper division work</vt:lpstr>
      <vt:lpstr>How best to accomplish that goal?</vt:lpstr>
      <vt:lpstr>Other suggestions…</vt:lpstr>
      <vt:lpstr>As Part of the POLS team:</vt:lpstr>
      <vt:lpstr>Informational resources:</vt:lpstr>
      <vt:lpstr>Transfer advising</vt:lpstr>
      <vt:lpstr>POLS advising</vt:lpstr>
      <vt:lpstr>Go Gauchos!!!!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Student Information</dc:title>
  <dc:creator>User</dc:creator>
  <cp:lastModifiedBy>Alison</cp:lastModifiedBy>
  <cp:revision>34</cp:revision>
  <dcterms:created xsi:type="dcterms:W3CDTF">2016-08-01T17:09:11Z</dcterms:created>
  <dcterms:modified xsi:type="dcterms:W3CDTF">2020-06-16T23:56:45Z</dcterms:modified>
</cp:coreProperties>
</file>